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9" r:id="rId1"/>
  </p:sldMasterIdLst>
  <p:notesMasterIdLst>
    <p:notesMasterId r:id="rId23"/>
  </p:notesMasterIdLst>
  <p:sldIdLst>
    <p:sldId id="398" r:id="rId2"/>
    <p:sldId id="422" r:id="rId3"/>
    <p:sldId id="424" r:id="rId4"/>
    <p:sldId id="404" r:id="rId5"/>
    <p:sldId id="405" r:id="rId6"/>
    <p:sldId id="406" r:id="rId7"/>
    <p:sldId id="407" r:id="rId8"/>
    <p:sldId id="411" r:id="rId9"/>
    <p:sldId id="421" r:id="rId10"/>
    <p:sldId id="425" r:id="rId11"/>
    <p:sldId id="418" r:id="rId12"/>
    <p:sldId id="428" r:id="rId13"/>
    <p:sldId id="429" r:id="rId14"/>
    <p:sldId id="426" r:id="rId15"/>
    <p:sldId id="402" r:id="rId16"/>
    <p:sldId id="414" r:id="rId17"/>
    <p:sldId id="430" r:id="rId18"/>
    <p:sldId id="431" r:id="rId19"/>
    <p:sldId id="432" r:id="rId20"/>
    <p:sldId id="423" r:id="rId21"/>
    <p:sldId id="416" r:id="rId22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6" userDrawn="1">
          <p15:clr>
            <a:srgbClr val="A4A3A4"/>
          </p15:clr>
        </p15:guide>
        <p15:guide id="2" pos="24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eather Dalton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9B4B"/>
    <a:srgbClr val="BAAB94"/>
    <a:srgbClr val="658896"/>
    <a:srgbClr val="499064"/>
    <a:srgbClr val="426B7D"/>
    <a:srgbClr val="2B5B8D"/>
    <a:srgbClr val="FFFFFF"/>
    <a:srgbClr val="339933"/>
    <a:srgbClr val="D2742E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108" autoAdjust="0"/>
    <p:restoredTop sz="88717" autoAdjust="0"/>
  </p:normalViewPr>
  <p:slideViewPr>
    <p:cSldViewPr>
      <p:cViewPr varScale="1">
        <p:scale>
          <a:sx n="97" d="100"/>
          <a:sy n="97" d="100"/>
        </p:scale>
        <p:origin x="2568" y="200"/>
      </p:cViewPr>
      <p:guideLst>
        <p:guide orient="horz" pos="436"/>
        <p:guide pos="24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-2200" y="-112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Visits 2018-2019</a:t>
            </a:r>
          </a:p>
        </c:rich>
      </c:tx>
      <c:layout>
        <c:manualLayout>
          <c:xMode val="edge"/>
          <c:yMode val="edge"/>
          <c:x val="0.31221610867194055"/>
          <c:y val="1.8058912948341454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Visits</c:v>
                </c:pt>
              </c:strCache>
            </c:strRef>
          </c:tx>
          <c:spPr>
            <a:solidFill>
              <a:srgbClr val="658896"/>
            </a:solidFill>
          </c:spPr>
          <c:invertIfNegative val="0"/>
          <c:dLbls>
            <c:dLbl>
              <c:idx val="0"/>
              <c:layout>
                <c:manualLayout>
                  <c:x val="2.6676107194100996E-3"/>
                  <c:y val="-2.1121708485254086E-2"/>
                </c:manualLayout>
              </c:layout>
              <c:tx>
                <c:rich>
                  <a:bodyPr anchorCtr="0"/>
                  <a:lstStyle/>
                  <a:p>
                    <a:pPr lvl="1" algn="ctr" rtl="0">
                      <a:defRPr sz="1400" b="0" i="0" u="none" strike="noStrike" kern="1200" baseline="0">
                        <a:solidFill>
                          <a:prstClr val="black"/>
                        </a:solidFill>
                        <a:latin typeface="Raleway" panose="020B0503030101060003" pitchFamily="34" charset="0"/>
                        <a:ea typeface="+mn-ea"/>
                        <a:cs typeface="+mn-cs"/>
                      </a:defRPr>
                    </a:pPr>
                    <a:r>
                      <a:rPr lang="en-US" dirty="0"/>
                      <a:t>64%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A48-4005-8EF4-C9DE6F4DE608}"/>
                </c:ext>
              </c:extLst>
            </c:dLbl>
            <c:dLbl>
              <c:idx val="1"/>
              <c:layout>
                <c:manualLayout>
                  <c:x val="2.7920139313951579E-3"/>
                  <c:y val="-6.7975775572970626E-3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A48-4005-8EF4-C9DE6F4DE608}"/>
                </c:ext>
              </c:extLst>
            </c:dLbl>
            <c:dLbl>
              <c:idx val="2"/>
              <c:layout>
                <c:manualLayout>
                  <c:x val="7.464192719103503E-3"/>
                  <c:y val="-2.7473428343993689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A48-4005-8EF4-C9DE6F4DE60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Desktop</c:v>
                </c:pt>
                <c:pt idx="1">
                  <c:v>Mobile</c:v>
                </c:pt>
                <c:pt idx="2">
                  <c:v>Tablet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0.65</c:v>
                </c:pt>
                <c:pt idx="1">
                  <c:v>0.32</c:v>
                </c:pt>
                <c:pt idx="2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A48-4005-8EF4-C9DE6F4DE6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0429952"/>
        <c:axId val="30366720"/>
      </c:barChart>
      <c:valAx>
        <c:axId val="30366720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30429952"/>
        <c:crosses val="autoZero"/>
        <c:crossBetween val="between"/>
      </c:valAx>
      <c:catAx>
        <c:axId val="304299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0366720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txPr>
    <a:bodyPr/>
    <a:lstStyle/>
    <a:p>
      <a:pPr>
        <a:defRPr sz="1400">
          <a:latin typeface="Raleway" panose="020B0503030101060003" pitchFamily="34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658896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Google</c:v>
                </c:pt>
                <c:pt idx="1">
                  <c:v>Direct</c:v>
                </c:pt>
                <c:pt idx="2">
                  <c:v>Referral</c:v>
                </c:pt>
                <c:pt idx="3">
                  <c:v>Social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0.28000000000000003</c:v>
                </c:pt>
                <c:pt idx="1">
                  <c:v>0.36</c:v>
                </c:pt>
                <c:pt idx="2">
                  <c:v>0.15</c:v>
                </c:pt>
                <c:pt idx="3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D3-46DF-A024-F8451C79B4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783104"/>
        <c:axId val="42784640"/>
      </c:barChart>
      <c:catAx>
        <c:axId val="427831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50">
                <a:latin typeface="Raleway" panose="020B0503030101060003" pitchFamily="34" charset="0"/>
              </a:defRPr>
            </a:pPr>
            <a:endParaRPr lang="en-US"/>
          </a:p>
        </c:txPr>
        <c:crossAx val="42784640"/>
        <c:crosses val="autoZero"/>
        <c:auto val="1"/>
        <c:lblAlgn val="ctr"/>
        <c:lblOffset val="100"/>
        <c:noMultiLvlLbl val="0"/>
      </c:catAx>
      <c:valAx>
        <c:axId val="42784640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Raleway" panose="020B0503030101060003" pitchFamily="34" charset="0"/>
              </a:defRPr>
            </a:pPr>
            <a:endParaRPr lang="en-US"/>
          </a:p>
        </c:txPr>
        <c:crossAx val="427831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88CFE3-8E91-46D1-9E21-D8AEF7D7023D}" type="datetimeFigureOut">
              <a:rPr lang="en-ZA" smtClean="0"/>
              <a:t>2019/09/25</a:t>
            </a:fld>
            <a:endParaRPr lang="en-Z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14546E-B272-46A2-A24F-C9F62A1FDBA0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80277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</a:t>
            </a:r>
            <a:r>
              <a:rPr lang="en-US" dirty="0" err="1"/>
              <a:t>goed</a:t>
            </a:r>
            <a:r>
              <a:rPr lang="en-US" dirty="0"/>
              <a:t> wat </a:t>
            </a:r>
            <a:r>
              <a:rPr lang="en-US" dirty="0" err="1"/>
              <a:t>uitstaan</a:t>
            </a:r>
            <a:r>
              <a:rPr lang="en-US" dirty="0"/>
              <a:t> </a:t>
            </a:r>
            <a:r>
              <a:rPr lang="en-US" dirty="0" err="1"/>
              <a:t>oor</a:t>
            </a:r>
            <a:r>
              <a:rPr lang="en-US" dirty="0"/>
              <a:t> </a:t>
            </a:r>
            <a:r>
              <a:rPr lang="en-US" dirty="0" err="1"/>
              <a:t>laaste</a:t>
            </a:r>
            <a:r>
              <a:rPr lang="en-US" dirty="0"/>
              <a:t> </a:t>
            </a:r>
            <a:r>
              <a:rPr lang="en-US" dirty="0" err="1"/>
              <a:t>jaar</a:t>
            </a:r>
            <a:r>
              <a:rPr lang="en-US" dirty="0"/>
              <a:t>:</a:t>
            </a:r>
          </a:p>
          <a:p>
            <a:pPr marL="228600" indent="-228600">
              <a:buAutoNum type="arabicPeriod"/>
            </a:pPr>
            <a:r>
              <a:rPr lang="en-US" dirty="0"/>
              <a:t>GREEN ECONOMY</a:t>
            </a:r>
          </a:p>
          <a:p>
            <a:pPr marL="228600" indent="-228600">
              <a:buAutoNum type="arabicPeriod"/>
            </a:pPr>
            <a:r>
              <a:rPr lang="en-US" dirty="0"/>
              <a:t>MAPPING</a:t>
            </a:r>
          </a:p>
          <a:p>
            <a:pPr marL="228600" indent="-228600">
              <a:buAutoNum type="arabicPeriod"/>
            </a:pPr>
            <a:r>
              <a:rPr lang="en-US" dirty="0"/>
              <a:t>WATER FUND</a:t>
            </a:r>
          </a:p>
          <a:p>
            <a:pPr marL="228600" indent="-228600">
              <a:buAutoNum type="arabicPeriod"/>
            </a:pPr>
            <a:r>
              <a:rPr lang="en-US" dirty="0"/>
              <a:t>MEMBER FEATURES</a:t>
            </a:r>
          </a:p>
          <a:p>
            <a:pPr marL="228600" indent="-228600">
              <a:buAutoNum type="arabicPeriod"/>
            </a:pPr>
            <a:r>
              <a:rPr lang="en-US" dirty="0"/>
              <a:t>ENVIRONMENTAL GOODIES: </a:t>
            </a:r>
            <a:r>
              <a:rPr lang="en-US" dirty="0" err="1"/>
              <a:t>Soos</a:t>
            </a:r>
            <a:r>
              <a:rPr lang="en-US" dirty="0"/>
              <a:t> FOREST, MPA’s, ANIMALS,  </a:t>
            </a:r>
          </a:p>
          <a:p>
            <a:pPr marL="228600" indent="-228600">
              <a:buAutoNum type="arabicPeriod"/>
            </a:pP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14546E-B272-46A2-A24F-C9F62A1FDBA0}" type="slidenum">
              <a:rPr lang="en-ZA" smtClean="0"/>
              <a:t>1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3613894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4546E-B272-46A2-A24F-C9F62A1FDBA0}" type="slidenum">
              <a:rPr lang="en-ZA" smtClean="0"/>
              <a:t>10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803083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/>
              <a:t>Hoof blog posts se stats – Forests het BAIE </a:t>
            </a:r>
            <a:r>
              <a:rPr lang="en-US" dirty="0" err="1"/>
              <a:t>goed</a:t>
            </a:r>
            <a:r>
              <a:rPr lang="en-US" dirty="0"/>
              <a:t> </a:t>
            </a:r>
            <a:r>
              <a:rPr lang="en-US" dirty="0" err="1"/>
              <a:t>gedoen</a:t>
            </a:r>
            <a:r>
              <a:rPr lang="en-US" dirty="0"/>
              <a:t>, </a:t>
            </a:r>
            <a:r>
              <a:rPr lang="en-US" dirty="0" err="1"/>
              <a:t>miskien</a:t>
            </a:r>
            <a:r>
              <a:rPr lang="en-US" dirty="0"/>
              <a:t> screenshot </a:t>
            </a:r>
            <a:r>
              <a:rPr lang="en-US" dirty="0" err="1"/>
              <a:t>insit</a:t>
            </a:r>
            <a:r>
              <a:rPr lang="en-US" dirty="0"/>
              <a:t> </a:t>
            </a:r>
            <a:r>
              <a:rPr lang="en-US" dirty="0" err="1"/>
              <a:t>daarvan</a:t>
            </a:r>
            <a:r>
              <a:rPr lang="en-US" dirty="0"/>
              <a:t>?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4546E-B272-46A2-A24F-C9F62A1FDBA0}" type="slidenum">
              <a:rPr lang="en-ZA" smtClean="0"/>
              <a:t>11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493490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/>
              <a:t>Hoof blog posts se stats – Forests het BAIE </a:t>
            </a:r>
            <a:r>
              <a:rPr lang="en-US" dirty="0" err="1"/>
              <a:t>goed</a:t>
            </a:r>
            <a:r>
              <a:rPr lang="en-US" dirty="0"/>
              <a:t> </a:t>
            </a:r>
            <a:r>
              <a:rPr lang="en-US" dirty="0" err="1"/>
              <a:t>gedoen</a:t>
            </a:r>
            <a:r>
              <a:rPr lang="en-US" dirty="0"/>
              <a:t>, </a:t>
            </a:r>
            <a:r>
              <a:rPr lang="en-US" dirty="0" err="1"/>
              <a:t>miskien</a:t>
            </a:r>
            <a:r>
              <a:rPr lang="en-US" dirty="0"/>
              <a:t> screenshot </a:t>
            </a:r>
            <a:r>
              <a:rPr lang="en-US" dirty="0" err="1"/>
              <a:t>insit</a:t>
            </a:r>
            <a:r>
              <a:rPr lang="en-US" dirty="0"/>
              <a:t> </a:t>
            </a:r>
            <a:r>
              <a:rPr lang="en-US" dirty="0" err="1"/>
              <a:t>daarvan</a:t>
            </a:r>
            <a:r>
              <a:rPr lang="en-US" dirty="0"/>
              <a:t>?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4546E-B272-46A2-A24F-C9F62A1FDBA0}" type="slidenum">
              <a:rPr lang="en-ZA" smtClean="0"/>
              <a:t>12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927249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/>
              <a:t>Hoof blog posts se stats – Forests het BAIE </a:t>
            </a:r>
            <a:r>
              <a:rPr lang="en-US" dirty="0" err="1"/>
              <a:t>goed</a:t>
            </a:r>
            <a:r>
              <a:rPr lang="en-US" dirty="0"/>
              <a:t> </a:t>
            </a:r>
            <a:r>
              <a:rPr lang="en-US" dirty="0" err="1"/>
              <a:t>gedoen</a:t>
            </a:r>
            <a:r>
              <a:rPr lang="en-US" dirty="0"/>
              <a:t>, </a:t>
            </a:r>
            <a:r>
              <a:rPr lang="en-US" dirty="0" err="1"/>
              <a:t>miskien</a:t>
            </a:r>
            <a:r>
              <a:rPr lang="en-US" dirty="0"/>
              <a:t> screenshot </a:t>
            </a:r>
            <a:r>
              <a:rPr lang="en-US" dirty="0" err="1"/>
              <a:t>insit</a:t>
            </a:r>
            <a:r>
              <a:rPr lang="en-US" dirty="0"/>
              <a:t> </a:t>
            </a:r>
            <a:r>
              <a:rPr lang="en-US" dirty="0" err="1"/>
              <a:t>daarvan</a:t>
            </a:r>
            <a:r>
              <a:rPr lang="en-US" dirty="0"/>
              <a:t>?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4546E-B272-46A2-A24F-C9F62A1FDBA0}" type="slidenum">
              <a:rPr lang="en-ZA" smtClean="0"/>
              <a:t>13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623965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4546E-B272-46A2-A24F-C9F62A1FDBA0}" type="slidenum">
              <a:rPr lang="en-ZA" smtClean="0"/>
              <a:t>14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2484105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Watter</a:t>
            </a:r>
            <a:r>
              <a:rPr lang="en-US" dirty="0"/>
              <a:t> </a:t>
            </a:r>
            <a:r>
              <a:rPr lang="en-US" dirty="0" err="1"/>
              <a:t>nuwe</a:t>
            </a:r>
            <a:r>
              <a:rPr lang="en-US" dirty="0"/>
              <a:t> members het </a:t>
            </a:r>
            <a:r>
              <a:rPr lang="en-US" dirty="0" err="1"/>
              <a:t>ons</a:t>
            </a:r>
            <a:r>
              <a:rPr lang="en-US" dirty="0"/>
              <a:t> </a:t>
            </a:r>
            <a:r>
              <a:rPr lang="en-US" dirty="0" err="1"/>
              <a:t>almal</a:t>
            </a:r>
            <a:r>
              <a:rPr lang="en-US" dirty="0"/>
              <a:t> </a:t>
            </a:r>
            <a:r>
              <a:rPr lang="en-US" dirty="0" err="1"/>
              <a:t>gefeature</a:t>
            </a:r>
            <a:r>
              <a:rPr lang="en-US" dirty="0"/>
              <a:t>: Overstrand Muni, </a:t>
            </a:r>
            <a:r>
              <a:rPr lang="en-US" dirty="0" err="1"/>
              <a:t>Grootbos</a:t>
            </a:r>
            <a:r>
              <a:rPr lang="en-US" dirty="0"/>
              <a:t> Foundation, Carla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4546E-B272-46A2-A24F-C9F62A1FDBA0}" type="slidenum">
              <a:rPr lang="en-ZA" smtClean="0"/>
              <a:t>15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1938443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ADRIANNE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4546E-B272-46A2-A24F-C9F62A1FDBA0}" type="slidenum">
              <a:rPr lang="en-ZA" smtClean="0"/>
              <a:t>16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8570945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4546E-B272-46A2-A24F-C9F62A1FDBA0}" type="slidenum">
              <a:rPr lang="en-ZA" smtClean="0"/>
              <a:t>17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637675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4546E-B272-46A2-A24F-C9F62A1FDBA0}" type="slidenum">
              <a:rPr lang="en-ZA" smtClean="0"/>
              <a:t>18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2282086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4546E-B272-46A2-A24F-C9F62A1FDBA0}" type="slidenum">
              <a:rPr lang="en-ZA" smtClean="0"/>
              <a:t>19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234257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4546E-B272-46A2-A24F-C9F62A1FDBA0}" type="slidenum">
              <a:rPr lang="en-ZA" smtClean="0"/>
              <a:t>2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02416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/>
              <a:t>Hoof blog posts se stats – Forests het BAIE </a:t>
            </a:r>
            <a:r>
              <a:rPr lang="en-US" dirty="0" err="1"/>
              <a:t>goed</a:t>
            </a:r>
            <a:r>
              <a:rPr lang="en-US" dirty="0"/>
              <a:t> </a:t>
            </a:r>
            <a:r>
              <a:rPr lang="en-US" dirty="0" err="1"/>
              <a:t>gedoen</a:t>
            </a:r>
            <a:r>
              <a:rPr lang="en-US" dirty="0"/>
              <a:t>, </a:t>
            </a:r>
            <a:r>
              <a:rPr lang="en-US" dirty="0" err="1"/>
              <a:t>miskien</a:t>
            </a:r>
            <a:r>
              <a:rPr lang="en-US" dirty="0"/>
              <a:t> screenshot </a:t>
            </a:r>
            <a:r>
              <a:rPr lang="en-US" dirty="0" err="1"/>
              <a:t>insit</a:t>
            </a:r>
            <a:r>
              <a:rPr lang="en-US" dirty="0"/>
              <a:t> </a:t>
            </a:r>
            <a:r>
              <a:rPr lang="en-US" dirty="0" err="1"/>
              <a:t>daarvan</a:t>
            </a:r>
            <a:r>
              <a:rPr lang="en-US" dirty="0"/>
              <a:t>?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4546E-B272-46A2-A24F-C9F62A1FDBA0}" type="slidenum">
              <a:rPr lang="en-ZA" smtClean="0"/>
              <a:t>20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7587230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4546E-B272-46A2-A24F-C9F62A1FDBA0}" type="slidenum">
              <a:rPr lang="en-ZA" smtClean="0"/>
              <a:t>21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85959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4546E-B272-46A2-A24F-C9F62A1FDBA0}" type="slidenum">
              <a:rPr lang="en-ZA" smtClean="0"/>
              <a:t>3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84342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/>
              <a:t>Op die visits is </a:t>
            </a:r>
            <a:r>
              <a:rPr lang="en-US" dirty="0" err="1"/>
              <a:t>ons</a:t>
            </a:r>
            <a:r>
              <a:rPr lang="en-US" dirty="0"/>
              <a:t> </a:t>
            </a:r>
            <a:r>
              <a:rPr lang="en-US" dirty="0" err="1"/>
              <a:t>heelwat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, maar </a:t>
            </a:r>
            <a:r>
              <a:rPr lang="en-US" dirty="0" err="1"/>
              <a:t>hierdie</a:t>
            </a:r>
            <a:r>
              <a:rPr lang="en-US" dirty="0"/>
              <a:t> is </a:t>
            </a:r>
            <a:r>
              <a:rPr lang="en-US" dirty="0" err="1"/>
              <a:t>nou</a:t>
            </a:r>
            <a:r>
              <a:rPr lang="en-US" dirty="0"/>
              <a:t> </a:t>
            </a:r>
            <a:r>
              <a:rPr lang="en-US" dirty="0" err="1"/>
              <a:t>baie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in </a:t>
            </a:r>
            <a:r>
              <a:rPr lang="en-US" dirty="0" err="1"/>
              <a:t>lyn</a:t>
            </a:r>
            <a:r>
              <a:rPr lang="en-US" dirty="0"/>
              <a:t> </a:t>
            </a:r>
            <a:r>
              <a:rPr lang="en-US" dirty="0" err="1"/>
              <a:t>soos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moet</a:t>
            </a:r>
            <a:r>
              <a:rPr lang="en-US" dirty="0"/>
              <a:t> wees, met </a:t>
            </a:r>
            <a:r>
              <a:rPr lang="en-US" dirty="0" err="1"/>
              <a:t>regte</a:t>
            </a:r>
            <a:r>
              <a:rPr lang="en-US" dirty="0"/>
              <a:t> traffic. Die Pageviews </a:t>
            </a:r>
            <a:r>
              <a:rPr lang="en-US" dirty="0" err="1"/>
              <a:t>lyk</a:t>
            </a:r>
            <a:r>
              <a:rPr lang="en-US" dirty="0"/>
              <a:t> </a:t>
            </a:r>
            <a:r>
              <a:rPr lang="en-US" dirty="0" err="1"/>
              <a:t>baie</a:t>
            </a:r>
            <a:r>
              <a:rPr lang="en-US" dirty="0"/>
              <a:t> </a:t>
            </a:r>
            <a:r>
              <a:rPr lang="en-US" dirty="0" err="1"/>
              <a:t>goed</a:t>
            </a:r>
            <a:r>
              <a:rPr lang="en-US" dirty="0"/>
              <a:t>, dis </a:t>
            </a:r>
            <a:r>
              <a:rPr lang="en-US" dirty="0" err="1"/>
              <a:t>omtrent</a:t>
            </a:r>
            <a:endParaRPr lang="en-US" dirty="0"/>
          </a:p>
          <a:p>
            <a:pPr marL="0" indent="0">
              <a:buFontTx/>
              <a:buNone/>
            </a:pPr>
            <a:r>
              <a:rPr lang="en-US" dirty="0" err="1"/>
              <a:t>dubbeld</a:t>
            </a:r>
            <a:r>
              <a:rPr lang="en-US" dirty="0"/>
              <a:t> </a:t>
            </a:r>
            <a:r>
              <a:rPr lang="en-US" dirty="0" err="1"/>
              <a:t>soveel</a:t>
            </a:r>
            <a:r>
              <a:rPr lang="en-US" dirty="0"/>
              <a:t> as </a:t>
            </a:r>
            <a:r>
              <a:rPr lang="en-US" dirty="0" err="1"/>
              <a:t>laas</a:t>
            </a:r>
            <a:r>
              <a:rPr lang="en-US" dirty="0"/>
              <a:t> </a:t>
            </a:r>
            <a:r>
              <a:rPr lang="en-US" dirty="0" err="1"/>
              <a:t>jaar</a:t>
            </a:r>
            <a:r>
              <a:rPr lang="en-US" dirty="0"/>
              <a:t>. Kan </a:t>
            </a:r>
            <a:r>
              <a:rPr lang="en-US" dirty="0" err="1"/>
              <a:t>duidelik</a:t>
            </a:r>
            <a:r>
              <a:rPr lang="en-US" dirty="0"/>
              <a:t> </a:t>
            </a:r>
            <a:r>
              <a:rPr lang="en-US" dirty="0" err="1"/>
              <a:t>sien</a:t>
            </a:r>
            <a:r>
              <a:rPr lang="en-US" dirty="0"/>
              <a:t> </a:t>
            </a:r>
            <a:r>
              <a:rPr lang="en-US" dirty="0" err="1"/>
              <a:t>mense</a:t>
            </a:r>
            <a:r>
              <a:rPr lang="en-US" dirty="0"/>
              <a:t> </a:t>
            </a:r>
            <a:r>
              <a:rPr lang="en-US" dirty="0" err="1"/>
              <a:t>spandeer</a:t>
            </a:r>
            <a:r>
              <a:rPr lang="en-US" dirty="0"/>
              <a:t> lekker lank </a:t>
            </a:r>
            <a:r>
              <a:rPr lang="en-US" dirty="0" err="1"/>
              <a:t>en</a:t>
            </a:r>
            <a:r>
              <a:rPr lang="en-US" dirty="0"/>
              <a:t> check die content </a:t>
            </a:r>
            <a:r>
              <a:rPr lang="en-US" dirty="0" err="1"/>
              <a:t>uit</a:t>
            </a:r>
            <a:r>
              <a:rPr lang="en-US" dirty="0"/>
              <a:t>,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aangesien</a:t>
            </a:r>
            <a:r>
              <a:rPr lang="en-US" dirty="0"/>
              <a:t> die </a:t>
            </a:r>
            <a:r>
              <a:rPr lang="en-US" dirty="0" err="1"/>
              <a:t>gemiddels</a:t>
            </a:r>
            <a:r>
              <a:rPr lang="en-US" dirty="0"/>
              <a:t> 3.42 pages per visit is – </a:t>
            </a:r>
          </a:p>
          <a:p>
            <a:pPr marL="0" indent="0">
              <a:buFontTx/>
              <a:buNone/>
            </a:pPr>
            <a:r>
              <a:rPr lang="en-US" dirty="0" err="1"/>
              <a:t>Baie</a:t>
            </a:r>
            <a:r>
              <a:rPr lang="en-US" dirty="0"/>
              <a:t> nice.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4546E-B272-46A2-A24F-C9F62A1FDBA0}" type="slidenum">
              <a:rPr lang="en-ZA" smtClean="0"/>
              <a:t>4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427446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 err="1"/>
              <a:t>Hierdie</a:t>
            </a:r>
            <a:r>
              <a:rPr lang="en-US" dirty="0"/>
              <a:t> </a:t>
            </a:r>
            <a:r>
              <a:rPr lang="en-US" dirty="0" err="1"/>
              <a:t>lyk</a:t>
            </a:r>
            <a:r>
              <a:rPr lang="en-US" dirty="0"/>
              <a:t> </a:t>
            </a:r>
            <a:r>
              <a:rPr lang="en-US" dirty="0" err="1"/>
              <a:t>goed</a:t>
            </a:r>
            <a:r>
              <a:rPr lang="en-US" dirty="0"/>
              <a:t>, lekker </a:t>
            </a:r>
            <a:r>
              <a:rPr lang="en-US" dirty="0" err="1"/>
              <a:t>sterk</a:t>
            </a:r>
            <a:r>
              <a:rPr lang="en-US" dirty="0"/>
              <a:t> SA presence, maar </a:t>
            </a:r>
            <a:r>
              <a:rPr lang="en-US" dirty="0" err="1"/>
              <a:t>nogsteeds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daar</a:t>
            </a:r>
            <a:r>
              <a:rPr lang="en-US" dirty="0"/>
              <a:t> international reach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4546E-B272-46A2-A24F-C9F62A1FDBA0}" type="slidenum">
              <a:rPr lang="en-ZA" smtClean="0"/>
              <a:t>5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733108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/>
              <a:t>HUGE increase in mobile views in 2019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4546E-B272-46A2-A24F-C9F62A1FDBA0}" type="slidenum">
              <a:rPr lang="en-ZA" smtClean="0"/>
              <a:t>6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789452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 err="1"/>
              <a:t>Hierdie</a:t>
            </a:r>
            <a:r>
              <a:rPr lang="en-US" dirty="0"/>
              <a:t> </a:t>
            </a:r>
            <a:r>
              <a:rPr lang="en-US" dirty="0" err="1"/>
              <a:t>groot</a:t>
            </a:r>
            <a:r>
              <a:rPr lang="en-US" dirty="0"/>
              <a:t> </a:t>
            </a:r>
            <a:r>
              <a:rPr lang="en-US" dirty="0" err="1"/>
              <a:t>veranderinge</a:t>
            </a:r>
            <a:r>
              <a:rPr lang="en-US" dirty="0"/>
              <a:t> – </a:t>
            </a:r>
            <a:r>
              <a:rPr lang="en-US" dirty="0" err="1"/>
              <a:t>alles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in </a:t>
            </a:r>
            <a:r>
              <a:rPr lang="en-US" dirty="0" err="1"/>
              <a:t>balans</a:t>
            </a:r>
            <a:r>
              <a:rPr lang="en-US" dirty="0"/>
              <a:t>. </a:t>
            </a:r>
            <a:r>
              <a:rPr lang="en-US" dirty="0" err="1"/>
              <a:t>Sien</a:t>
            </a:r>
            <a:r>
              <a:rPr lang="en-US" dirty="0"/>
              <a:t> </a:t>
            </a:r>
            <a:r>
              <a:rPr lang="en-US" dirty="0" err="1"/>
              <a:t>daar</a:t>
            </a:r>
            <a:r>
              <a:rPr lang="en-US" dirty="0"/>
              <a:t> is </a:t>
            </a:r>
            <a:r>
              <a:rPr lang="en-US" dirty="0" err="1"/>
              <a:t>nogsteeds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spam/ghost traffic as </a:t>
            </a:r>
            <a:r>
              <a:rPr lang="en-US" dirty="0" err="1"/>
              <a:t>ander</a:t>
            </a:r>
            <a:r>
              <a:rPr lang="en-US" dirty="0"/>
              <a:t> </a:t>
            </a:r>
            <a:r>
              <a:rPr lang="en-US" dirty="0" err="1"/>
              <a:t>kliente</a:t>
            </a:r>
            <a:r>
              <a:rPr lang="en-US" dirty="0"/>
              <a:t>, maar </a:t>
            </a:r>
            <a:r>
              <a:rPr lang="en-US" dirty="0" err="1"/>
              <a:t>baie</a:t>
            </a:r>
            <a:r>
              <a:rPr lang="en-US" dirty="0"/>
              <a:t> minder as </a:t>
            </a:r>
            <a:r>
              <a:rPr lang="en-US" dirty="0" err="1"/>
              <a:t>voorheen</a:t>
            </a:r>
            <a:r>
              <a:rPr lang="en-US" dirty="0"/>
              <a:t>! Lekker direct traffic </a:t>
            </a:r>
            <a:r>
              <a:rPr lang="en-US" dirty="0" err="1"/>
              <a:t>en</a:t>
            </a:r>
            <a:r>
              <a:rPr lang="en-US" dirty="0"/>
              <a:t> lekker social media, well done </a:t>
            </a:r>
            <a:r>
              <a:rPr lang="en-US" dirty="0" err="1"/>
              <a:t>julle</a:t>
            </a:r>
            <a:r>
              <a:rPr lang="en-US" dirty="0"/>
              <a:t>! </a:t>
            </a:r>
            <a:r>
              <a:rPr lang="en-US" dirty="0" err="1"/>
              <a:t>Nie</a:t>
            </a:r>
            <a:r>
              <a:rPr lang="en-US" dirty="0"/>
              <a:t> </a:t>
            </a:r>
            <a:r>
              <a:rPr lang="en-US" dirty="0" err="1"/>
              <a:t>baie</a:t>
            </a:r>
            <a:r>
              <a:rPr lang="en-US" dirty="0"/>
              <a:t> backlinks, maar cool </a:t>
            </a:r>
            <a:r>
              <a:rPr lang="en-US" dirty="0" err="1"/>
              <a:t>dat</a:t>
            </a:r>
            <a:r>
              <a:rPr lang="en-US" dirty="0"/>
              <a:t> klomp </a:t>
            </a:r>
            <a:r>
              <a:rPr lang="en-US" dirty="0" err="1"/>
              <a:t>mense</a:t>
            </a:r>
            <a:r>
              <a:rPr lang="en-US" dirty="0"/>
              <a:t> </a:t>
            </a:r>
            <a:r>
              <a:rPr lang="en-US" dirty="0" err="1"/>
              <a:t>kom</a:t>
            </a:r>
            <a:r>
              <a:rPr lang="en-US" dirty="0"/>
              <a:t> </a:t>
            </a:r>
            <a:r>
              <a:rPr lang="en-US" dirty="0" err="1"/>
              <a:t>vanaf</a:t>
            </a:r>
            <a:r>
              <a:rPr lang="en-US" dirty="0"/>
              <a:t> Facebook </a:t>
            </a:r>
            <a:r>
              <a:rPr lang="en-US" dirty="0" err="1"/>
              <a:t>na</a:t>
            </a:r>
            <a:r>
              <a:rPr lang="en-US" dirty="0"/>
              <a:t> ABI site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4546E-B272-46A2-A24F-C9F62A1FDBA0}" type="slidenum">
              <a:rPr lang="en-ZA" smtClean="0"/>
              <a:t>7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06880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/>
              <a:t>ADRIANNE – sit Facebook total Reach </a:t>
            </a:r>
            <a:r>
              <a:rPr lang="en-US" dirty="0" err="1"/>
              <a:t>ook</a:t>
            </a:r>
            <a:r>
              <a:rPr lang="en-US" dirty="0"/>
              <a:t> by?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4546E-B272-46A2-A24F-C9F62A1FDBA0}" type="slidenum">
              <a:rPr lang="en-ZA" smtClean="0"/>
              <a:t>8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091414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4546E-B272-46A2-A24F-C9F62A1FDBA0}" type="slidenum">
              <a:rPr lang="en-ZA" smtClean="0"/>
              <a:t>9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663924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z="1400">
                <a:solidFill>
                  <a:schemeClr val="tx2"/>
                </a:solidFill>
              </a:rPr>
              <a:t>BerryWeb.co.za</a:t>
            </a:r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6F42FDE4-A7DD-41A7-A0A6-9B649FB43336}" type="slidenum">
              <a:rPr kumimoji="0" lang="en-US" smtClean="0"/>
              <a:pPr algn="ctr" eaLnBrk="1" latinLnBrk="0" hangingPunct="1"/>
              <a:t>‹#›</a:t>
            </a:fld>
            <a:endParaRPr kumimoji="0" lang="en-US" sz="1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87652610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z="1400">
                <a:solidFill>
                  <a:schemeClr val="tx2"/>
                </a:solidFill>
              </a:rPr>
              <a:t>BerryWeb.co.za</a:t>
            </a:r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6F42FDE4-A7DD-41A7-A0A6-9B649FB43336}" type="slidenum">
              <a:rPr kumimoji="0" lang="en-US" smtClean="0"/>
              <a:pPr algn="ctr" eaLnBrk="1" latinLnBrk="0" hangingPunct="1"/>
              <a:t>‹#›</a:t>
            </a:fld>
            <a:endParaRPr kumimoji="0" lang="en-US" sz="1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18091903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BerryWeb.co.za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596086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BerryWeb.co.za</a:t>
            </a:r>
            <a:endParaRPr kumimoji="0"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8573866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BerryWeb.co.za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r>
              <a:rPr kumimoji="0" lang="en-US" dirty="0"/>
              <a:t>BerryWeb.co.za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D0065BE-0657-4A47-90AD-C21C55E16B19}" type="datetime4">
              <a:rPr lang="en-US" smtClean="0"/>
              <a:pPr/>
              <a:t>September 25, 2019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 sz="1400" dirty="0">
              <a:solidFill>
                <a:srgbClr val="FFFFFF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395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BerryWeb.co.za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176142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z="1400">
                <a:solidFill>
                  <a:schemeClr val="tx2"/>
                </a:solidFill>
              </a:rPr>
              <a:t>BerryWeb.co.za</a:t>
            </a:r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6F42FDE4-A7DD-41A7-A0A6-9B649FB43336}" type="slidenum">
              <a:rPr kumimoji="0" lang="en-US" smtClean="0"/>
              <a:pPr algn="ctr" eaLnBrk="1" latinLnBrk="0" hangingPunct="1"/>
              <a:t>‹#›</a:t>
            </a:fld>
            <a:endParaRPr kumimoji="0" lang="en-US" sz="1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1085255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BerryWeb.co.za</a:t>
            </a:r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797702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BerryWeb.co.za</a:t>
            </a:r>
            <a:endParaRPr kumimoji="0"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423128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z="1400">
                <a:solidFill>
                  <a:schemeClr val="tx2"/>
                </a:solidFill>
              </a:rPr>
              <a:t>BerryWeb.co.za</a:t>
            </a:r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6F42FDE4-A7DD-41A7-A0A6-9B649FB43336}" type="slidenum">
              <a:rPr kumimoji="0" lang="en-US" smtClean="0"/>
              <a:pPr algn="ctr" eaLnBrk="1" latinLnBrk="0" hangingPunct="1"/>
              <a:t>‹#›</a:t>
            </a:fld>
            <a:endParaRPr kumimoji="0" lang="en-US" sz="1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43778643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BerryWeb.co.za</a:t>
            </a:r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916906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BerryWeb.co.za</a:t>
            </a:r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600181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BerryWeb.co.za</a:t>
            </a:r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695833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eaLnBrk="1" latinLnBrk="0" hangingPunct="1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0" lang="en-US" sz="1400">
                <a:solidFill>
                  <a:schemeClr val="tx2"/>
                </a:solidFill>
              </a:rPr>
              <a:t>BerryWeb.co.za</a:t>
            </a:r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 eaLnBrk="1" latinLnBrk="0" hangingPunct="1"/>
            <a:fld id="{6F42FDE4-A7DD-41A7-A0A6-9B649FB43336}" type="slidenum">
              <a:rPr kumimoji="0" lang="en-US" smtClean="0"/>
              <a:pPr algn="ctr" eaLnBrk="1" latinLnBrk="0" hangingPunct="1"/>
              <a:t>‹#›</a:t>
            </a:fld>
            <a:endParaRPr kumimoji="0" lang="en-US" sz="1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29114" y="27206"/>
            <a:ext cx="9079390" cy="6783901"/>
          </a:xfrm>
          <a:prstGeom prst="rect">
            <a:avLst/>
          </a:prstGeom>
          <a:ln w="31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6" t="32683" r="5502" b="19565"/>
          <a:stretch/>
        </p:blipFill>
        <p:spPr>
          <a:xfrm>
            <a:off x="6680348" y="254146"/>
            <a:ext cx="2131579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818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  <p:sldLayoutId id="2147483962" r:id="rId12"/>
    <p:sldLayoutId id="2147483862" r:id="rId13"/>
    <p:sldLayoutId id="2147483831" r:id="rId14"/>
    <p:sldLayoutId id="2147483963" r:id="rId15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9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0FBD794-4CA5-457C-8D50-408318B31EC3}"/>
              </a:ext>
            </a:extLst>
          </p:cNvPr>
          <p:cNvSpPr/>
          <p:nvPr/>
        </p:nvSpPr>
        <p:spPr>
          <a:xfrm>
            <a:off x="2267744" y="6741368"/>
            <a:ext cx="6552728" cy="116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" name="TextBox 250">
            <a:extLst>
              <a:ext uri="{FF2B5EF4-FFF2-40B4-BE49-F238E27FC236}">
                <a16:creationId xmlns:a16="http://schemas.microsoft.com/office/drawing/2014/main" id="{9603D649-DF7C-8C45-A92A-870F768F96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3700" y="3140968"/>
            <a:ext cx="705678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ZA" sz="3600" dirty="0">
                <a:solidFill>
                  <a:schemeClr val="bg1"/>
                </a:solidFill>
                <a:latin typeface="Raleway" panose="020B0503030101060003" pitchFamily="34" charset="0"/>
                <a:ea typeface="Adobe Gothic Std B" pitchFamily="34" charset="-128"/>
              </a:rPr>
              <a:t>ABI COMMUNICATIONS REPORT 2019</a:t>
            </a:r>
          </a:p>
        </p:txBody>
      </p:sp>
    </p:spTree>
    <p:extLst>
      <p:ext uri="{BB962C8B-B14F-4D97-AF65-F5344CB8AC3E}">
        <p14:creationId xmlns:p14="http://schemas.microsoft.com/office/powerpoint/2010/main" val="4180728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50"/>
          <p:cNvSpPr txBox="1">
            <a:spLocks noChangeArrowheads="1"/>
          </p:cNvSpPr>
          <p:nvPr/>
        </p:nvSpPr>
        <p:spPr bwMode="auto">
          <a:xfrm>
            <a:off x="971600" y="1556792"/>
            <a:ext cx="44740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ZA" b="1" dirty="0">
                <a:latin typeface="Raleway" panose="020B0503030101060003" pitchFamily="34" charset="0"/>
                <a:ea typeface="Adobe Gothic Std B" pitchFamily="34" charset="-128"/>
              </a:rPr>
              <a:t>OJBECTIVES</a:t>
            </a:r>
          </a:p>
        </p:txBody>
      </p:sp>
      <p:sp>
        <p:nvSpPr>
          <p:cNvPr id="16" name="TextBox 250">
            <a:extLst>
              <a:ext uri="{FF2B5EF4-FFF2-40B4-BE49-F238E27FC236}">
                <a16:creationId xmlns:a16="http://schemas.microsoft.com/office/drawing/2014/main" id="{E23BC0A8-181E-4946-9D1B-578869F4E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188640"/>
            <a:ext cx="595177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ZA" sz="3600" dirty="0">
                <a:latin typeface="Raleway" panose="020B0503030101060003" pitchFamily="34" charset="0"/>
                <a:ea typeface="Adobe Gothic Std B" pitchFamily="34" charset="-128"/>
              </a:rPr>
              <a:t>ABI COMMUNICATIONS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6B42F3-91DE-4895-B5B1-7A4E546C08EB}"/>
              </a:ext>
            </a:extLst>
          </p:cNvPr>
          <p:cNvSpPr/>
          <p:nvPr/>
        </p:nvSpPr>
        <p:spPr>
          <a:xfrm>
            <a:off x="449469" y="3296640"/>
            <a:ext cx="7704856" cy="892248"/>
          </a:xfrm>
          <a:prstGeom prst="rect">
            <a:avLst/>
          </a:prstGeom>
          <a:solidFill>
            <a:srgbClr val="9A9B4B"/>
          </a:solidFill>
          <a:ln>
            <a:solidFill>
              <a:srgbClr val="9A9B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Raleway" panose="020B0503030101060003" pitchFamily="34" charset="0"/>
              </a:rPr>
              <a:t>BUILD AWARENESS OF THE OVERBERG’S NATURAL RESOURCE WEALTH</a:t>
            </a:r>
            <a:endParaRPr lang="en-ZA" sz="1600" dirty="0"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746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50"/>
          <p:cNvSpPr txBox="1">
            <a:spLocks noChangeArrowheads="1"/>
          </p:cNvSpPr>
          <p:nvPr/>
        </p:nvSpPr>
        <p:spPr bwMode="auto">
          <a:xfrm>
            <a:off x="322584" y="873186"/>
            <a:ext cx="51409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ZA" b="1" dirty="0">
                <a:latin typeface="Raleway" panose="020B0503030101060003" pitchFamily="34" charset="0"/>
                <a:ea typeface="Adobe Gothic Std B" pitchFamily="34" charset="-128"/>
              </a:rPr>
              <a:t>ABI FEATURES</a:t>
            </a:r>
          </a:p>
        </p:txBody>
      </p:sp>
      <p:sp>
        <p:nvSpPr>
          <p:cNvPr id="16" name="TextBox 250">
            <a:extLst>
              <a:ext uri="{FF2B5EF4-FFF2-40B4-BE49-F238E27FC236}">
                <a16:creationId xmlns:a16="http://schemas.microsoft.com/office/drawing/2014/main" id="{E23BC0A8-181E-4946-9D1B-578869F4E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584" y="315034"/>
            <a:ext cx="595177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ZA" sz="3600" dirty="0">
                <a:latin typeface="Raleway" panose="020B0503030101060003" pitchFamily="34" charset="0"/>
                <a:ea typeface="Adobe Gothic Std B" pitchFamily="34" charset="-128"/>
              </a:rPr>
              <a:t>ABI COMMUNICATIONS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64224F-E748-2342-8ACE-ED329D8DC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5" y="1521478"/>
            <a:ext cx="9079409" cy="756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004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50"/>
          <p:cNvSpPr txBox="1">
            <a:spLocks noChangeArrowheads="1"/>
          </p:cNvSpPr>
          <p:nvPr/>
        </p:nvSpPr>
        <p:spPr bwMode="auto">
          <a:xfrm>
            <a:off x="322584" y="873186"/>
            <a:ext cx="51409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ZA" b="1" dirty="0">
                <a:latin typeface="Raleway" panose="020B0503030101060003" pitchFamily="34" charset="0"/>
                <a:ea typeface="Adobe Gothic Std B" pitchFamily="34" charset="-128"/>
              </a:rPr>
              <a:t>ABI FEATURES</a:t>
            </a:r>
          </a:p>
        </p:txBody>
      </p:sp>
      <p:sp>
        <p:nvSpPr>
          <p:cNvPr id="16" name="TextBox 250">
            <a:extLst>
              <a:ext uri="{FF2B5EF4-FFF2-40B4-BE49-F238E27FC236}">
                <a16:creationId xmlns:a16="http://schemas.microsoft.com/office/drawing/2014/main" id="{E23BC0A8-181E-4946-9D1B-578869F4E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584" y="315034"/>
            <a:ext cx="595177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ZA" sz="3600" dirty="0">
                <a:latin typeface="Raleway" panose="020B0503030101060003" pitchFamily="34" charset="0"/>
                <a:ea typeface="Adobe Gothic Std B" pitchFamily="34" charset="-128"/>
              </a:rPr>
              <a:t>ABI COMMUNICATIONS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4EF7CB-F303-1F4F-8F50-BDBC65CA0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515523"/>
            <a:ext cx="9108504" cy="688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21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50"/>
          <p:cNvSpPr txBox="1">
            <a:spLocks noChangeArrowheads="1"/>
          </p:cNvSpPr>
          <p:nvPr/>
        </p:nvSpPr>
        <p:spPr bwMode="auto">
          <a:xfrm>
            <a:off x="322584" y="873186"/>
            <a:ext cx="51409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ZA" b="1" dirty="0">
                <a:latin typeface="Raleway" panose="020B0503030101060003" pitchFamily="34" charset="0"/>
                <a:ea typeface="Adobe Gothic Std B" pitchFamily="34" charset="-128"/>
              </a:rPr>
              <a:t>ABI FEATURES</a:t>
            </a:r>
          </a:p>
        </p:txBody>
      </p:sp>
      <p:sp>
        <p:nvSpPr>
          <p:cNvPr id="16" name="TextBox 250">
            <a:extLst>
              <a:ext uri="{FF2B5EF4-FFF2-40B4-BE49-F238E27FC236}">
                <a16:creationId xmlns:a16="http://schemas.microsoft.com/office/drawing/2014/main" id="{E23BC0A8-181E-4946-9D1B-578869F4E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584" y="315034"/>
            <a:ext cx="595177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ZA" sz="3600" dirty="0">
                <a:latin typeface="Raleway" panose="020B0503030101060003" pitchFamily="34" charset="0"/>
                <a:ea typeface="Adobe Gothic Std B" pitchFamily="34" charset="-128"/>
              </a:rPr>
              <a:t>ABI COMMUNICATIONS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E2492B-9557-154E-B232-5C85698D88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491492"/>
            <a:ext cx="9071992" cy="791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90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50"/>
          <p:cNvSpPr txBox="1">
            <a:spLocks noChangeArrowheads="1"/>
          </p:cNvSpPr>
          <p:nvPr/>
        </p:nvSpPr>
        <p:spPr bwMode="auto">
          <a:xfrm>
            <a:off x="971600" y="1556792"/>
            <a:ext cx="44740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ZA" b="1" dirty="0">
                <a:latin typeface="Raleway" panose="020B0503030101060003" pitchFamily="34" charset="0"/>
                <a:ea typeface="Adobe Gothic Std B" pitchFamily="34" charset="-128"/>
              </a:rPr>
              <a:t>OJBECTIVES</a:t>
            </a:r>
          </a:p>
        </p:txBody>
      </p:sp>
      <p:sp>
        <p:nvSpPr>
          <p:cNvPr id="16" name="TextBox 250">
            <a:extLst>
              <a:ext uri="{FF2B5EF4-FFF2-40B4-BE49-F238E27FC236}">
                <a16:creationId xmlns:a16="http://schemas.microsoft.com/office/drawing/2014/main" id="{E23BC0A8-181E-4946-9D1B-578869F4E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188640"/>
            <a:ext cx="595177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ZA" sz="3600" dirty="0">
                <a:latin typeface="Raleway" panose="020B0503030101060003" pitchFamily="34" charset="0"/>
                <a:ea typeface="Adobe Gothic Std B" pitchFamily="34" charset="-128"/>
              </a:rPr>
              <a:t>ABI COMMUNICATIONS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D54F52-B895-401F-B1BB-05BC22EB43C3}"/>
              </a:ext>
            </a:extLst>
          </p:cNvPr>
          <p:cNvSpPr/>
          <p:nvPr/>
        </p:nvSpPr>
        <p:spPr>
          <a:xfrm>
            <a:off x="467544" y="4342049"/>
            <a:ext cx="7704856" cy="720080"/>
          </a:xfrm>
          <a:prstGeom prst="rect">
            <a:avLst/>
          </a:prstGeom>
          <a:solidFill>
            <a:srgbClr val="9A9B4B"/>
          </a:solidFill>
          <a:ln>
            <a:solidFill>
              <a:srgbClr val="9A9B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dirty="0">
                <a:latin typeface="Raleway" panose="020B0503030101060003" pitchFamily="34" charset="0"/>
              </a:rPr>
              <a:t>PROFILE ABI PARTNERS TO ENCOURAGE COLLABORATION</a:t>
            </a:r>
            <a:endParaRPr lang="en-US" sz="1600" dirty="0"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815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738219E-BDDE-0C43-9034-2366BE3523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045" y="34483"/>
            <a:ext cx="11122089" cy="6858000"/>
          </a:xfrm>
          <a:prstGeom prst="rect">
            <a:avLst/>
          </a:prstGeom>
        </p:spPr>
      </p:pic>
      <p:sp>
        <p:nvSpPr>
          <p:cNvPr id="5" name="TextBox 250">
            <a:extLst>
              <a:ext uri="{FF2B5EF4-FFF2-40B4-BE49-F238E27FC236}">
                <a16:creationId xmlns:a16="http://schemas.microsoft.com/office/drawing/2014/main" id="{8226667A-223A-F74B-9FE2-0C43CC5D6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355" y="5076290"/>
            <a:ext cx="595177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ZA" sz="3600" dirty="0">
                <a:solidFill>
                  <a:schemeClr val="bg1"/>
                </a:solidFill>
                <a:latin typeface="Raleway" panose="020B0503030101060003" pitchFamily="34" charset="0"/>
                <a:ea typeface="Adobe Gothic Std B" pitchFamily="34" charset="-128"/>
              </a:rPr>
              <a:t>WEBSITE </a:t>
            </a:r>
          </a:p>
          <a:p>
            <a:pPr eaLnBrk="1" hangingPunct="1"/>
            <a:r>
              <a:rPr lang="en-ZA" sz="3600" dirty="0">
                <a:solidFill>
                  <a:schemeClr val="bg1"/>
                </a:solidFill>
                <a:latin typeface="Raleway" panose="020B0503030101060003" pitchFamily="34" charset="0"/>
                <a:ea typeface="Adobe Gothic Std B" pitchFamily="34" charset="-128"/>
              </a:rPr>
              <a:t>FUNCTIONALITY:</a:t>
            </a:r>
          </a:p>
          <a:p>
            <a:pPr eaLnBrk="1" hangingPunct="1"/>
            <a:r>
              <a:rPr lang="en-ZA" sz="3600" dirty="0">
                <a:solidFill>
                  <a:schemeClr val="bg1"/>
                </a:solidFill>
                <a:latin typeface="Raleway" panose="020B0503030101060003" pitchFamily="34" charset="0"/>
                <a:ea typeface="Adobe Gothic Std B" pitchFamily="34" charset="-128"/>
              </a:rPr>
              <a:t>Member feature</a:t>
            </a:r>
          </a:p>
        </p:txBody>
      </p:sp>
    </p:spTree>
    <p:extLst>
      <p:ext uri="{BB962C8B-B14F-4D97-AF65-F5344CB8AC3E}">
        <p14:creationId xmlns:p14="http://schemas.microsoft.com/office/powerpoint/2010/main" val="607994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34D76A-AA0E-4542-840B-8433D80917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64" t="14464" r="17740" b="6264"/>
          <a:stretch/>
        </p:blipFill>
        <p:spPr>
          <a:xfrm>
            <a:off x="755576" y="908720"/>
            <a:ext cx="8064896" cy="5800690"/>
          </a:xfrm>
          <a:prstGeom prst="rect">
            <a:avLst/>
          </a:prstGeom>
        </p:spPr>
      </p:pic>
      <p:sp>
        <p:nvSpPr>
          <p:cNvPr id="4" name="TextBox 250">
            <a:extLst>
              <a:ext uri="{FF2B5EF4-FFF2-40B4-BE49-F238E27FC236}">
                <a16:creationId xmlns:a16="http://schemas.microsoft.com/office/drawing/2014/main" id="{4942764F-654F-204D-8C3E-064293051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188640"/>
            <a:ext cx="63367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ZA" sz="3600" dirty="0">
                <a:latin typeface="Raleway" panose="020B0503030101060003" pitchFamily="34" charset="0"/>
                <a:ea typeface="Adobe Gothic Std B" pitchFamily="34" charset="-128"/>
              </a:rPr>
              <a:t>ABI INSTAGRAM TAKEOVER</a:t>
            </a:r>
          </a:p>
        </p:txBody>
      </p:sp>
    </p:spTree>
    <p:extLst>
      <p:ext uri="{BB962C8B-B14F-4D97-AF65-F5344CB8AC3E}">
        <p14:creationId xmlns:p14="http://schemas.microsoft.com/office/powerpoint/2010/main" val="608638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50"/>
          <p:cNvSpPr txBox="1">
            <a:spLocks noChangeArrowheads="1"/>
          </p:cNvSpPr>
          <p:nvPr/>
        </p:nvSpPr>
        <p:spPr bwMode="auto">
          <a:xfrm>
            <a:off x="971600" y="1556792"/>
            <a:ext cx="44740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ZA" b="1" dirty="0">
                <a:latin typeface="Raleway" panose="020B0503030101060003" pitchFamily="34" charset="0"/>
                <a:ea typeface="Adobe Gothic Std B" pitchFamily="34" charset="-128"/>
              </a:rPr>
              <a:t>OJBECTIVES</a:t>
            </a:r>
          </a:p>
        </p:txBody>
      </p:sp>
      <p:sp>
        <p:nvSpPr>
          <p:cNvPr id="16" name="TextBox 250">
            <a:extLst>
              <a:ext uri="{FF2B5EF4-FFF2-40B4-BE49-F238E27FC236}">
                <a16:creationId xmlns:a16="http://schemas.microsoft.com/office/drawing/2014/main" id="{E23BC0A8-181E-4946-9D1B-578869F4E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188640"/>
            <a:ext cx="595177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ZA" sz="3600" dirty="0">
                <a:latin typeface="Raleway" panose="020B0503030101060003" pitchFamily="34" charset="0"/>
                <a:ea typeface="Adobe Gothic Std B" pitchFamily="34" charset="-128"/>
              </a:rPr>
              <a:t>ABI COMMUNICATIONS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88FDD4-0C3B-47F8-88FF-6E276D9DB52E}"/>
              </a:ext>
            </a:extLst>
          </p:cNvPr>
          <p:cNvSpPr/>
          <p:nvPr/>
        </p:nvSpPr>
        <p:spPr>
          <a:xfrm>
            <a:off x="467544" y="5249207"/>
            <a:ext cx="7704856" cy="720080"/>
          </a:xfrm>
          <a:prstGeom prst="rect">
            <a:avLst/>
          </a:prstGeom>
          <a:solidFill>
            <a:srgbClr val="9A9B4B"/>
          </a:solidFill>
          <a:ln>
            <a:solidFill>
              <a:srgbClr val="9A9B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Raleway" panose="020B0503030101060003" pitchFamily="34" charset="0"/>
              </a:rPr>
              <a:t>PROMOTE ABI AS THE CENTRAL PLATFORM TO </a:t>
            </a:r>
            <a:r>
              <a:rPr lang="en-US" sz="1600" b="1" dirty="0">
                <a:latin typeface="Raleway" panose="020B0503030101060003" pitchFamily="34" charset="0"/>
              </a:rPr>
              <a:t>HOUSE OVERBERG INFO</a:t>
            </a:r>
          </a:p>
        </p:txBody>
      </p:sp>
    </p:spTree>
    <p:extLst>
      <p:ext uri="{BB962C8B-B14F-4D97-AF65-F5344CB8AC3E}">
        <p14:creationId xmlns:p14="http://schemas.microsoft.com/office/powerpoint/2010/main" val="38773363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250">
            <a:extLst>
              <a:ext uri="{FF2B5EF4-FFF2-40B4-BE49-F238E27FC236}">
                <a16:creationId xmlns:a16="http://schemas.microsoft.com/office/drawing/2014/main" id="{E23BC0A8-181E-4946-9D1B-578869F4E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188640"/>
            <a:ext cx="595177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ZA" sz="3600" dirty="0">
                <a:latin typeface="Raleway" panose="020B0503030101060003" pitchFamily="34" charset="0"/>
                <a:ea typeface="Adobe Gothic Std B" pitchFamily="34" charset="-128"/>
              </a:rPr>
              <a:t>ABI COMMUNICATIONS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113497-0CAC-F74E-B1A2-83707E303D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80727"/>
            <a:ext cx="8029575" cy="568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549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250">
            <a:extLst>
              <a:ext uri="{FF2B5EF4-FFF2-40B4-BE49-F238E27FC236}">
                <a16:creationId xmlns:a16="http://schemas.microsoft.com/office/drawing/2014/main" id="{E23BC0A8-181E-4946-9D1B-578869F4E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188640"/>
            <a:ext cx="595177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ZA" sz="3600" dirty="0">
                <a:latin typeface="Raleway" panose="020B0503030101060003" pitchFamily="34" charset="0"/>
                <a:ea typeface="Adobe Gothic Std B" pitchFamily="34" charset="-128"/>
              </a:rPr>
              <a:t>ABI COMMUNICATIONS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4CCE07-D31C-9F4D-B390-A9638C5B0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30764"/>
            <a:ext cx="9343394" cy="47559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0C8AD8-E2CC-7649-BECF-BFC9E3753C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697" y="2132856"/>
            <a:ext cx="9343394" cy="654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952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50"/>
          <p:cNvSpPr txBox="1">
            <a:spLocks noChangeArrowheads="1"/>
          </p:cNvSpPr>
          <p:nvPr/>
        </p:nvSpPr>
        <p:spPr bwMode="auto">
          <a:xfrm>
            <a:off x="971600" y="1556792"/>
            <a:ext cx="44740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ZA" b="1" dirty="0">
                <a:latin typeface="Raleway" panose="020B0503030101060003" pitchFamily="34" charset="0"/>
                <a:ea typeface="Adobe Gothic Std B" pitchFamily="34" charset="-128"/>
              </a:rPr>
              <a:t>OJBECTIVES</a:t>
            </a:r>
          </a:p>
        </p:txBody>
      </p:sp>
      <p:sp>
        <p:nvSpPr>
          <p:cNvPr id="16" name="TextBox 250">
            <a:extLst>
              <a:ext uri="{FF2B5EF4-FFF2-40B4-BE49-F238E27FC236}">
                <a16:creationId xmlns:a16="http://schemas.microsoft.com/office/drawing/2014/main" id="{E23BC0A8-181E-4946-9D1B-578869F4E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188640"/>
            <a:ext cx="595177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ZA" sz="3600" dirty="0">
                <a:latin typeface="Raleway" panose="020B0503030101060003" pitchFamily="34" charset="0"/>
                <a:ea typeface="Adobe Gothic Std B" pitchFamily="34" charset="-128"/>
              </a:rPr>
              <a:t>ABI COMMUNICATIONS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BAB398D-02DC-4320-B996-613CB07D271B}"/>
              </a:ext>
            </a:extLst>
          </p:cNvPr>
          <p:cNvSpPr/>
          <p:nvPr/>
        </p:nvSpPr>
        <p:spPr>
          <a:xfrm>
            <a:off x="467544" y="2408490"/>
            <a:ext cx="7704856" cy="720080"/>
          </a:xfrm>
          <a:prstGeom prst="rect">
            <a:avLst/>
          </a:prstGeom>
          <a:solidFill>
            <a:srgbClr val="9A9B4B"/>
          </a:solidFill>
          <a:ln>
            <a:solidFill>
              <a:srgbClr val="9A9B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dirty="0">
                <a:latin typeface="Raleway" panose="020B0503030101060003" pitchFamily="34" charset="0"/>
              </a:rPr>
              <a:t>BUILD BRAND AWARENESS OF </a:t>
            </a:r>
            <a:r>
              <a:rPr lang="en-ZA" sz="1600" b="1" dirty="0">
                <a:latin typeface="Raleway" panose="020B0503030101060003" pitchFamily="34" charset="0"/>
              </a:rPr>
              <a:t>ABI</a:t>
            </a:r>
            <a:r>
              <a:rPr lang="en-ZA" sz="1600" dirty="0">
                <a:latin typeface="Raleway" panose="020B0503030101060003" pitchFamily="34" charset="0"/>
              </a:rPr>
              <a:t> </a:t>
            </a:r>
            <a:r>
              <a:rPr lang="en-ZA" sz="1600" b="1" dirty="0">
                <a:latin typeface="Raleway" panose="020B0503030101060003" pitchFamily="34" charset="0"/>
              </a:rPr>
              <a:t>AND ABI PARTNERSHIP</a:t>
            </a:r>
            <a:endParaRPr lang="en-US" sz="1600" b="1" dirty="0">
              <a:latin typeface="Raleway" panose="020B05030301010600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88FDD4-0C3B-47F8-88FF-6E276D9DB52E}"/>
              </a:ext>
            </a:extLst>
          </p:cNvPr>
          <p:cNvSpPr/>
          <p:nvPr/>
        </p:nvSpPr>
        <p:spPr>
          <a:xfrm>
            <a:off x="467544" y="5249207"/>
            <a:ext cx="7704856" cy="720080"/>
          </a:xfrm>
          <a:prstGeom prst="rect">
            <a:avLst/>
          </a:prstGeom>
          <a:solidFill>
            <a:srgbClr val="9A9B4B"/>
          </a:solidFill>
          <a:ln>
            <a:solidFill>
              <a:srgbClr val="9A9B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Raleway" panose="020B0503030101060003" pitchFamily="34" charset="0"/>
              </a:rPr>
              <a:t>PROMOTE ABI AS THE CENTRAL PLATFORM TO </a:t>
            </a:r>
            <a:r>
              <a:rPr lang="en-US" sz="1600" b="1" dirty="0">
                <a:latin typeface="Raleway" panose="020B0503030101060003" pitchFamily="34" charset="0"/>
              </a:rPr>
              <a:t>HOUSE OVERBERG INFO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6B42F3-91DE-4895-B5B1-7A4E546C08EB}"/>
              </a:ext>
            </a:extLst>
          </p:cNvPr>
          <p:cNvSpPr/>
          <p:nvPr/>
        </p:nvSpPr>
        <p:spPr>
          <a:xfrm>
            <a:off x="464423" y="3289185"/>
            <a:ext cx="7704856" cy="892248"/>
          </a:xfrm>
          <a:prstGeom prst="rect">
            <a:avLst/>
          </a:prstGeom>
          <a:solidFill>
            <a:srgbClr val="9A9B4B"/>
          </a:solidFill>
          <a:ln>
            <a:solidFill>
              <a:srgbClr val="9A9B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Raleway" panose="020B0503030101060003" pitchFamily="34" charset="0"/>
              </a:rPr>
              <a:t>BUILD AWARENESS OF THE </a:t>
            </a:r>
            <a:r>
              <a:rPr lang="en-US" sz="1600" b="1" dirty="0">
                <a:latin typeface="Raleway" panose="020B0503030101060003" pitchFamily="34" charset="0"/>
              </a:rPr>
              <a:t>OVERBERG’S NATURAL RESOURCE </a:t>
            </a:r>
            <a:r>
              <a:rPr lang="en-US" sz="1600" dirty="0">
                <a:latin typeface="Raleway" panose="020B0503030101060003" pitchFamily="34" charset="0"/>
              </a:rPr>
              <a:t>WEALTH</a:t>
            </a:r>
            <a:endParaRPr lang="en-ZA" sz="1600" dirty="0">
              <a:latin typeface="Raleway" panose="020B05030301010600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D54F52-B895-401F-B1BB-05BC22EB43C3}"/>
              </a:ext>
            </a:extLst>
          </p:cNvPr>
          <p:cNvSpPr/>
          <p:nvPr/>
        </p:nvSpPr>
        <p:spPr>
          <a:xfrm>
            <a:off x="467544" y="4342049"/>
            <a:ext cx="7704856" cy="720080"/>
          </a:xfrm>
          <a:prstGeom prst="rect">
            <a:avLst/>
          </a:prstGeom>
          <a:solidFill>
            <a:srgbClr val="9A9B4B"/>
          </a:solidFill>
          <a:ln>
            <a:solidFill>
              <a:srgbClr val="9A9B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b="1" dirty="0">
                <a:latin typeface="Raleway" panose="020B0503030101060003" pitchFamily="34" charset="0"/>
              </a:rPr>
              <a:t>PROFILE ABI PARTNERS </a:t>
            </a:r>
            <a:r>
              <a:rPr lang="en-ZA" sz="1600" dirty="0">
                <a:latin typeface="Raleway" panose="020B0503030101060003" pitchFamily="34" charset="0"/>
              </a:rPr>
              <a:t>TO ENCOURAGE COLLABORATION</a:t>
            </a:r>
            <a:endParaRPr lang="en-US" sz="1600" dirty="0"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570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50"/>
          <p:cNvSpPr txBox="1">
            <a:spLocks noChangeArrowheads="1"/>
          </p:cNvSpPr>
          <p:nvPr/>
        </p:nvSpPr>
        <p:spPr bwMode="auto">
          <a:xfrm>
            <a:off x="728946" y="1195898"/>
            <a:ext cx="51409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ZA" dirty="0">
                <a:latin typeface="Raleway" panose="020B0503030101060003" pitchFamily="34" charset="0"/>
                <a:ea typeface="Adobe Gothic Std B" pitchFamily="34" charset="-128"/>
              </a:rPr>
              <a:t>WHAT YOU WANTED </a:t>
            </a:r>
            <a:endParaRPr lang="en-ZA" b="1" dirty="0">
              <a:latin typeface="Raleway" panose="020B0503030101060003" pitchFamily="34" charset="0"/>
              <a:ea typeface="Adobe Gothic Std B" pitchFamily="34" charset="-128"/>
            </a:endParaRPr>
          </a:p>
        </p:txBody>
      </p:sp>
      <p:sp>
        <p:nvSpPr>
          <p:cNvPr id="16" name="TextBox 250">
            <a:extLst>
              <a:ext uri="{FF2B5EF4-FFF2-40B4-BE49-F238E27FC236}">
                <a16:creationId xmlns:a16="http://schemas.microsoft.com/office/drawing/2014/main" id="{E23BC0A8-181E-4946-9D1B-578869F4E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188640"/>
            <a:ext cx="595177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ZA" sz="3600" dirty="0">
                <a:latin typeface="Raleway" panose="020B0503030101060003" pitchFamily="34" charset="0"/>
                <a:ea typeface="Adobe Gothic Std B" pitchFamily="34" charset="-128"/>
              </a:rPr>
              <a:t>ABI FEEDBACK SURVEY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D258EA3-2D85-4BCB-B7DD-6EFD03CFA025}"/>
              </a:ext>
            </a:extLst>
          </p:cNvPr>
          <p:cNvSpPr/>
          <p:nvPr/>
        </p:nvSpPr>
        <p:spPr>
          <a:xfrm>
            <a:off x="486784" y="3068960"/>
            <a:ext cx="7397584" cy="720080"/>
          </a:xfrm>
          <a:prstGeom prst="rect">
            <a:avLst/>
          </a:prstGeom>
          <a:solidFill>
            <a:srgbClr val="BAAB94"/>
          </a:solidFill>
          <a:ln>
            <a:solidFill>
              <a:srgbClr val="BAAB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Raleway" panose="020B0503030101060003" pitchFamily="34" charset="0"/>
              </a:rPr>
              <a:t>MORE INFO ON FUNDING OPPORTUNITIES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C68D01B-DECE-488C-9EEF-02B37933A709}"/>
              </a:ext>
            </a:extLst>
          </p:cNvPr>
          <p:cNvSpPr/>
          <p:nvPr/>
        </p:nvSpPr>
        <p:spPr>
          <a:xfrm>
            <a:off x="486784" y="2159610"/>
            <a:ext cx="7397584" cy="720080"/>
          </a:xfrm>
          <a:prstGeom prst="rect">
            <a:avLst/>
          </a:prstGeom>
          <a:solidFill>
            <a:srgbClr val="BAAB94"/>
          </a:solidFill>
          <a:ln>
            <a:solidFill>
              <a:srgbClr val="BAAB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Raleway" panose="020B0503030101060003" pitchFamily="34" charset="0"/>
              </a:rPr>
              <a:t>SMALLER WORK GROUP SESSIONS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41791C-266B-4041-B595-26EC4997360A}"/>
              </a:ext>
            </a:extLst>
          </p:cNvPr>
          <p:cNvSpPr/>
          <p:nvPr/>
        </p:nvSpPr>
        <p:spPr>
          <a:xfrm>
            <a:off x="486784" y="4005491"/>
            <a:ext cx="7397584" cy="720080"/>
          </a:xfrm>
          <a:prstGeom prst="rect">
            <a:avLst/>
          </a:prstGeom>
          <a:solidFill>
            <a:srgbClr val="BAAB94"/>
          </a:solidFill>
          <a:ln>
            <a:solidFill>
              <a:srgbClr val="BAAB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Raleway" panose="020B0503030101060003" pitchFamily="34" charset="0"/>
              </a:rPr>
              <a:t>MEET MORE REGULARLY THAN 3 TIMES A YEAR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E3CFDE-8503-944A-BA35-E375743FB348}"/>
              </a:ext>
            </a:extLst>
          </p:cNvPr>
          <p:cNvSpPr/>
          <p:nvPr/>
        </p:nvSpPr>
        <p:spPr>
          <a:xfrm>
            <a:off x="486784" y="4942022"/>
            <a:ext cx="7397584" cy="720080"/>
          </a:xfrm>
          <a:prstGeom prst="rect">
            <a:avLst/>
          </a:prstGeom>
          <a:solidFill>
            <a:srgbClr val="BAAB94"/>
          </a:solidFill>
          <a:ln>
            <a:solidFill>
              <a:srgbClr val="BAAB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Raleway" panose="020B0503030101060003" pitchFamily="34" charset="0"/>
              </a:rPr>
              <a:t>BOOKLET PRINTED WITH CONTACT INFO, MAPS AND STORIES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90D1DB-4CC1-BB45-A637-2072EFC65EC0}"/>
              </a:ext>
            </a:extLst>
          </p:cNvPr>
          <p:cNvSpPr/>
          <p:nvPr/>
        </p:nvSpPr>
        <p:spPr>
          <a:xfrm>
            <a:off x="486784" y="5878553"/>
            <a:ext cx="7397584" cy="720080"/>
          </a:xfrm>
          <a:prstGeom prst="rect">
            <a:avLst/>
          </a:prstGeom>
          <a:solidFill>
            <a:srgbClr val="BAAB94"/>
          </a:solidFill>
          <a:ln>
            <a:solidFill>
              <a:srgbClr val="BAAB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Raleway" panose="020B0503030101060003" pitchFamily="34" charset="0"/>
              </a:rPr>
              <a:t>LAUNCH A VIDEO BLOG TO SHARE ON SOCIAL MEDIA</a:t>
            </a:r>
          </a:p>
        </p:txBody>
      </p:sp>
    </p:spTree>
    <p:extLst>
      <p:ext uri="{BB962C8B-B14F-4D97-AF65-F5344CB8AC3E}">
        <p14:creationId xmlns:p14="http://schemas.microsoft.com/office/powerpoint/2010/main" val="9459289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199B88-8731-4A75-A073-49DBAF5C5E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7"/>
          <a:stretch/>
        </p:blipFill>
        <p:spPr>
          <a:xfrm>
            <a:off x="0" y="-34673"/>
            <a:ext cx="9150234" cy="6919156"/>
          </a:xfrm>
          <a:prstGeom prst="rect">
            <a:avLst/>
          </a:prstGeom>
        </p:spPr>
      </p:pic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2195736" y="5191657"/>
            <a:ext cx="505777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/>
            <a:endParaRPr lang="en-ZA" sz="400" b="1" dirty="0">
              <a:solidFill>
                <a:srgbClr val="000000"/>
              </a:solidFill>
              <a:latin typeface="Raleway" panose="020B0503030101060003" pitchFamily="34" charset="0"/>
            </a:endParaRPr>
          </a:p>
          <a:p>
            <a:pPr lvl="1"/>
            <a:r>
              <a:rPr lang="en-ZA" sz="2000" b="1" dirty="0">
                <a:solidFill>
                  <a:schemeClr val="bg1"/>
                </a:solidFill>
                <a:latin typeface="Raleway" panose="020B0503030101060003" pitchFamily="34" charset="0"/>
              </a:rPr>
              <a:t>www.agulhasbiodiversity.co.za</a:t>
            </a:r>
          </a:p>
          <a:p>
            <a:pPr lvl="1"/>
            <a:endParaRPr lang="en-ZA" sz="1800" b="1" dirty="0">
              <a:solidFill>
                <a:srgbClr val="000000"/>
              </a:solidFill>
            </a:endParaRPr>
          </a:p>
          <a:p>
            <a:pPr lvl="1"/>
            <a:endParaRPr lang="en-ZA" sz="1800" dirty="0">
              <a:solidFill>
                <a:srgbClr val="626034"/>
              </a:solidFill>
            </a:endParaRPr>
          </a:p>
        </p:txBody>
      </p: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91735" y="4677057"/>
            <a:ext cx="894476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Raleway" panose="020B0503030101060003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THANK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4D5750-A5D2-44FB-BFB4-0D135D0826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48"/>
          <a:stretch/>
        </p:blipFill>
        <p:spPr>
          <a:xfrm>
            <a:off x="3766182" y="6099143"/>
            <a:ext cx="1597906" cy="57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991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50"/>
          <p:cNvSpPr txBox="1">
            <a:spLocks noChangeArrowheads="1"/>
          </p:cNvSpPr>
          <p:nvPr/>
        </p:nvSpPr>
        <p:spPr bwMode="auto">
          <a:xfrm>
            <a:off x="971600" y="1556792"/>
            <a:ext cx="44740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ZA" b="1" dirty="0">
                <a:latin typeface="Raleway" panose="020B0503030101060003" pitchFamily="34" charset="0"/>
                <a:ea typeface="Adobe Gothic Std B" pitchFamily="34" charset="-128"/>
              </a:rPr>
              <a:t>OJBECTIVES</a:t>
            </a:r>
          </a:p>
        </p:txBody>
      </p:sp>
      <p:sp>
        <p:nvSpPr>
          <p:cNvPr id="16" name="TextBox 250">
            <a:extLst>
              <a:ext uri="{FF2B5EF4-FFF2-40B4-BE49-F238E27FC236}">
                <a16:creationId xmlns:a16="http://schemas.microsoft.com/office/drawing/2014/main" id="{E23BC0A8-181E-4946-9D1B-578869F4E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188640"/>
            <a:ext cx="595177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ZA" sz="3600" dirty="0">
                <a:latin typeface="Raleway" panose="020B0503030101060003" pitchFamily="34" charset="0"/>
                <a:ea typeface="Adobe Gothic Std B" pitchFamily="34" charset="-128"/>
              </a:rPr>
              <a:t>ABI COMMUNICATIONS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BAB398D-02DC-4320-B996-613CB07D271B}"/>
              </a:ext>
            </a:extLst>
          </p:cNvPr>
          <p:cNvSpPr/>
          <p:nvPr/>
        </p:nvSpPr>
        <p:spPr>
          <a:xfrm>
            <a:off x="467544" y="2408490"/>
            <a:ext cx="7704856" cy="720080"/>
          </a:xfrm>
          <a:prstGeom prst="rect">
            <a:avLst/>
          </a:prstGeom>
          <a:solidFill>
            <a:srgbClr val="9A9B4B"/>
          </a:solidFill>
          <a:ln>
            <a:solidFill>
              <a:srgbClr val="9A9B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dirty="0">
                <a:latin typeface="Raleway" panose="020B0503030101060003" pitchFamily="34" charset="0"/>
              </a:rPr>
              <a:t>BUILD BRAND AWARENESS OF ABI AND ABI PARTNERSHIP</a:t>
            </a:r>
            <a:endParaRPr lang="en-US" sz="1600" dirty="0"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497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50"/>
          <p:cNvSpPr txBox="1">
            <a:spLocks noChangeArrowheads="1"/>
          </p:cNvSpPr>
          <p:nvPr/>
        </p:nvSpPr>
        <p:spPr bwMode="auto">
          <a:xfrm>
            <a:off x="316467" y="2636912"/>
            <a:ext cx="44740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ZA" dirty="0">
                <a:latin typeface="Raleway" panose="020B0503030101060003" pitchFamily="34" charset="0"/>
                <a:ea typeface="Adobe Gothic Std B" pitchFamily="34" charset="-128"/>
              </a:rPr>
              <a:t>AUDIENCE OVERVIEW: </a:t>
            </a:r>
            <a:r>
              <a:rPr lang="en-ZA" sz="1100" dirty="0">
                <a:latin typeface="Raleway" panose="020B0503030101060003" pitchFamily="34" charset="0"/>
                <a:ea typeface="Adobe Gothic Std B" pitchFamily="34" charset="-128"/>
              </a:rPr>
              <a:t>1 Sep</a:t>
            </a:r>
            <a:r>
              <a:rPr lang="en-ZA" sz="1100" dirty="0">
                <a:latin typeface="Raleway" panose="020B0503030101060003" pitchFamily="34" charset="0"/>
              </a:rPr>
              <a:t> 2018 – 31 Aug 2019</a:t>
            </a:r>
          </a:p>
          <a:p>
            <a:pPr eaLnBrk="1" hangingPunct="1"/>
            <a:endParaRPr lang="en-ZA" dirty="0">
              <a:latin typeface="Raleway" panose="020B0503030101060003" pitchFamily="34" charset="0"/>
              <a:ea typeface="Adobe Gothic Std B" pitchFamily="34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0122" y="3181481"/>
            <a:ext cx="37975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latin typeface="Raleway" panose="020B0503030101060003" pitchFamily="34" charset="0"/>
                <a:cs typeface="Britannic Bold"/>
              </a:rPr>
              <a:t>2018-2019 </a:t>
            </a:r>
            <a:r>
              <a:rPr lang="en-US" sz="2000" dirty="0">
                <a:latin typeface="Raleway" panose="020B0503030101060003" pitchFamily="34" charset="0"/>
                <a:cs typeface="Britannic Bold"/>
              </a:rPr>
              <a:t>(12 months)</a:t>
            </a:r>
            <a:endParaRPr lang="en-US" sz="3600" dirty="0">
              <a:latin typeface="Raleway" panose="020B0503030101060003" pitchFamily="34" charset="0"/>
              <a:cs typeface="Britannic Bol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467" y="916711"/>
            <a:ext cx="8409983" cy="157129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/>
          <p:cNvSpPr txBox="1"/>
          <p:nvPr/>
        </p:nvSpPr>
        <p:spPr>
          <a:xfrm>
            <a:off x="1089152" y="4077072"/>
            <a:ext cx="336013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4400" dirty="0">
                <a:latin typeface="Raleway" panose="020B0503030101060003" pitchFamily="34" charset="0"/>
                <a:cs typeface="Britannic Bold"/>
              </a:rPr>
              <a:t>1741</a:t>
            </a:r>
            <a:endParaRPr lang="en-US" sz="4400" b="1" dirty="0">
              <a:solidFill>
                <a:srgbClr val="426B7D"/>
              </a:solidFill>
              <a:latin typeface="Raleway" panose="020B0503030101060003" pitchFamily="34" charset="0"/>
              <a:cs typeface="Britannic Bold"/>
            </a:endParaRPr>
          </a:p>
        </p:txBody>
      </p:sp>
      <p:sp>
        <p:nvSpPr>
          <p:cNvPr id="26" name="TextBox 241"/>
          <p:cNvSpPr txBox="1">
            <a:spLocks noChangeArrowheads="1"/>
          </p:cNvSpPr>
          <p:nvPr/>
        </p:nvSpPr>
        <p:spPr bwMode="auto">
          <a:xfrm>
            <a:off x="278818" y="4337839"/>
            <a:ext cx="10105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ZA" dirty="0">
                <a:latin typeface="Raleway" panose="020B0503030101060003" pitchFamily="34" charset="0"/>
                <a:ea typeface="Adobe Gothic Std B" pitchFamily="34" charset="-128"/>
              </a:rPr>
              <a:t>VISITS</a:t>
            </a:r>
          </a:p>
        </p:txBody>
      </p:sp>
      <p:sp>
        <p:nvSpPr>
          <p:cNvPr id="27" name="TextBox 241"/>
          <p:cNvSpPr txBox="1">
            <a:spLocks noChangeArrowheads="1"/>
          </p:cNvSpPr>
          <p:nvPr/>
        </p:nvSpPr>
        <p:spPr bwMode="auto">
          <a:xfrm>
            <a:off x="278816" y="5033821"/>
            <a:ext cx="198561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ZA" dirty="0">
                <a:latin typeface="Raleway" panose="020B0503030101060003" pitchFamily="34" charset="0"/>
                <a:ea typeface="Adobe Gothic Std B" pitchFamily="34" charset="-128"/>
              </a:rPr>
              <a:t>PAGEVIEWS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93450" y="4747314"/>
            <a:ext cx="244827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latin typeface="Raleway" panose="020B0503030101060003" pitchFamily="34" charset="0"/>
                <a:cs typeface="Britannic Bold"/>
              </a:rPr>
              <a:t>5954</a:t>
            </a:r>
            <a:endParaRPr lang="en-US" sz="4400" b="1" dirty="0">
              <a:solidFill>
                <a:srgbClr val="426B7D"/>
              </a:solidFill>
              <a:latin typeface="Raleway" panose="020B0503030101060003" pitchFamily="34" charset="0"/>
              <a:cs typeface="Britannic Bold"/>
            </a:endParaRPr>
          </a:p>
        </p:txBody>
      </p:sp>
      <p:sp>
        <p:nvSpPr>
          <p:cNvPr id="16" name="TextBox 250">
            <a:extLst>
              <a:ext uri="{FF2B5EF4-FFF2-40B4-BE49-F238E27FC236}">
                <a16:creationId xmlns:a16="http://schemas.microsoft.com/office/drawing/2014/main" id="{E23BC0A8-181E-4946-9D1B-578869F4E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976" y="190381"/>
            <a:ext cx="595177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ZA" sz="3600" dirty="0">
                <a:latin typeface="Raleway" panose="020B0503030101060003" pitchFamily="34" charset="0"/>
                <a:ea typeface="Adobe Gothic Std B" pitchFamily="34" charset="-128"/>
              </a:rPr>
              <a:t>ABI COMMUNICATIONS</a:t>
            </a:r>
          </a:p>
        </p:txBody>
      </p:sp>
      <p:sp>
        <p:nvSpPr>
          <p:cNvPr id="25" name="TextBox 241">
            <a:extLst>
              <a:ext uri="{FF2B5EF4-FFF2-40B4-BE49-F238E27FC236}">
                <a16:creationId xmlns:a16="http://schemas.microsoft.com/office/drawing/2014/main" id="{418A3871-AEFA-4778-8CC2-094D06F52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4709" y="5036334"/>
            <a:ext cx="22535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ZA" dirty="0">
                <a:latin typeface="Raleway" panose="020B0503030101060003" pitchFamily="34" charset="0"/>
                <a:ea typeface="Adobe Gothic Std B" pitchFamily="34" charset="-128"/>
              </a:rPr>
              <a:t>PAGES PER VISIT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B36BDA-68CB-453C-96FB-7C443385D722}"/>
              </a:ext>
            </a:extLst>
          </p:cNvPr>
          <p:cNvSpPr txBox="1"/>
          <p:nvPr/>
        </p:nvSpPr>
        <p:spPr>
          <a:xfrm>
            <a:off x="6660232" y="4747314"/>
            <a:ext cx="244827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latin typeface="Raleway" panose="020B0503030101060003" pitchFamily="34" charset="0"/>
                <a:cs typeface="Britannic Bold"/>
              </a:rPr>
              <a:t>3.42</a:t>
            </a:r>
          </a:p>
        </p:txBody>
      </p:sp>
      <p:sp>
        <p:nvSpPr>
          <p:cNvPr id="31" name="TextBox 241">
            <a:extLst>
              <a:ext uri="{FF2B5EF4-FFF2-40B4-BE49-F238E27FC236}">
                <a16:creationId xmlns:a16="http://schemas.microsoft.com/office/drawing/2014/main" id="{97BE56AC-6831-4D9F-81C1-7536AB084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282" y="5731254"/>
            <a:ext cx="198561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ZA" dirty="0">
                <a:latin typeface="Raleway" panose="020B0503030101060003" pitchFamily="34" charset="0"/>
                <a:ea typeface="Adobe Gothic Std B" pitchFamily="34" charset="-128"/>
              </a:rPr>
              <a:t>TIME ON SITE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005617-C0AF-493A-B19A-352DB6B91487}"/>
              </a:ext>
            </a:extLst>
          </p:cNvPr>
          <p:cNvSpPr txBox="1"/>
          <p:nvPr/>
        </p:nvSpPr>
        <p:spPr>
          <a:xfrm>
            <a:off x="2081481" y="5444747"/>
            <a:ext cx="244827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latin typeface="Raleway" panose="020B0503030101060003" pitchFamily="34" charset="0"/>
                <a:cs typeface="Britannic Bold"/>
              </a:rPr>
              <a:t>2.38 </a:t>
            </a:r>
            <a:r>
              <a:rPr lang="en-US" sz="1600" dirty="0">
                <a:latin typeface="Raleway" panose="020B0503030101060003" pitchFamily="34" charset="0"/>
                <a:cs typeface="Britannic Bold"/>
              </a:rPr>
              <a:t>min</a:t>
            </a:r>
            <a:endParaRPr lang="en-US" sz="4400" dirty="0">
              <a:latin typeface="Raleway" panose="020B0503030101060003" pitchFamily="34" charset="0"/>
              <a:cs typeface="Britannic Bold"/>
            </a:endParaRPr>
          </a:p>
        </p:txBody>
      </p:sp>
      <p:sp>
        <p:nvSpPr>
          <p:cNvPr id="33" name="TextBox 241">
            <a:extLst>
              <a:ext uri="{FF2B5EF4-FFF2-40B4-BE49-F238E27FC236}">
                <a16:creationId xmlns:a16="http://schemas.microsoft.com/office/drawing/2014/main" id="{2304B0DF-DBF2-43AD-A643-5E98CB859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016" y="5731254"/>
            <a:ext cx="198561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ZA" dirty="0">
                <a:latin typeface="Raleway" panose="020B0503030101060003" pitchFamily="34" charset="0"/>
                <a:ea typeface="Adobe Gothic Std B" pitchFamily="34" charset="-128"/>
              </a:rPr>
              <a:t>BOUNCE RATE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A7AB920-3415-4849-B0E8-9D62E8521714}"/>
              </a:ext>
            </a:extLst>
          </p:cNvPr>
          <p:cNvSpPr txBox="1"/>
          <p:nvPr/>
        </p:nvSpPr>
        <p:spPr>
          <a:xfrm>
            <a:off x="6516215" y="5444747"/>
            <a:ext cx="244827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latin typeface="Raleway" panose="020B0503030101060003" pitchFamily="34" charset="0"/>
                <a:cs typeface="Britannic Bold"/>
              </a:rPr>
              <a:t>69 %</a:t>
            </a:r>
          </a:p>
        </p:txBody>
      </p:sp>
    </p:spTree>
    <p:extLst>
      <p:ext uri="{BB962C8B-B14F-4D97-AF65-F5344CB8AC3E}">
        <p14:creationId xmlns:p14="http://schemas.microsoft.com/office/powerpoint/2010/main" val="2617324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CACB59-47AE-4302-967D-C0B357D422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5026" y="836712"/>
            <a:ext cx="6979506" cy="4100567"/>
          </a:xfrm>
          <a:prstGeom prst="rect">
            <a:avLst/>
          </a:prstGeom>
        </p:spPr>
      </p:pic>
      <p:sp>
        <p:nvSpPr>
          <p:cNvPr id="21" name="TextBox 250"/>
          <p:cNvSpPr txBox="1">
            <a:spLocks noChangeArrowheads="1"/>
          </p:cNvSpPr>
          <p:nvPr/>
        </p:nvSpPr>
        <p:spPr bwMode="auto">
          <a:xfrm>
            <a:off x="295161" y="2636912"/>
            <a:ext cx="44740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ZA" dirty="0">
                <a:latin typeface="Raleway" panose="020B0503030101060003" pitchFamily="34" charset="0"/>
                <a:ea typeface="Adobe Gothic Std B" pitchFamily="34" charset="-128"/>
              </a:rPr>
              <a:t>AUDIENCE OVERVIEW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65168" y="3181481"/>
            <a:ext cx="37975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latin typeface="Raleway" panose="020B0503030101060003" pitchFamily="34" charset="0"/>
                <a:cs typeface="Britannic Bold"/>
              </a:rPr>
              <a:t>2018-2019 </a:t>
            </a:r>
            <a:r>
              <a:rPr lang="en-US" sz="2000" dirty="0">
                <a:latin typeface="Raleway" panose="020B0503030101060003" pitchFamily="34" charset="0"/>
                <a:cs typeface="Britannic Bold"/>
              </a:rPr>
              <a:t>(12 months)</a:t>
            </a:r>
            <a:endParaRPr lang="en-US" sz="3600" dirty="0">
              <a:latin typeface="Raleway" panose="020B0503030101060003" pitchFamily="34" charset="0"/>
              <a:cs typeface="Britannic Bold"/>
            </a:endParaRPr>
          </a:p>
        </p:txBody>
      </p:sp>
      <p:sp>
        <p:nvSpPr>
          <p:cNvPr id="16" name="TextBox 250">
            <a:extLst>
              <a:ext uri="{FF2B5EF4-FFF2-40B4-BE49-F238E27FC236}">
                <a16:creationId xmlns:a16="http://schemas.microsoft.com/office/drawing/2014/main" id="{E23BC0A8-181E-4946-9D1B-578869F4E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188640"/>
            <a:ext cx="595177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ZA" sz="3600" dirty="0">
                <a:latin typeface="Raleway" panose="020B0503030101060003" pitchFamily="34" charset="0"/>
                <a:ea typeface="Adobe Gothic Std B" pitchFamily="34" charset="-128"/>
              </a:rPr>
              <a:t>ABI COMMUNICATIONS</a:t>
            </a:r>
          </a:p>
        </p:txBody>
      </p:sp>
      <p:sp>
        <p:nvSpPr>
          <p:cNvPr id="35" name="TextBox 241">
            <a:extLst>
              <a:ext uri="{FF2B5EF4-FFF2-40B4-BE49-F238E27FC236}">
                <a16:creationId xmlns:a16="http://schemas.microsoft.com/office/drawing/2014/main" id="{3C298EAF-F770-427F-B491-D0634A6062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751" y="4013930"/>
            <a:ext cx="3744416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ZA" sz="2000" b="1" noProof="1">
                <a:latin typeface="Raleway" panose="020B0503030101060003" pitchFamily="34" charset="0"/>
                <a:ea typeface="Adobe Gothic Std B" pitchFamily="34" charset="-128"/>
                <a:cs typeface="Arial" pitchFamily="34" charset="0"/>
              </a:rPr>
              <a:t>GEO LOCATION</a:t>
            </a:r>
          </a:p>
          <a:p>
            <a:pPr eaLnBrk="1" hangingPunct="1"/>
            <a:r>
              <a:rPr lang="en-ZA" sz="2000" noProof="1">
                <a:latin typeface="Raleway" panose="020B0503030101060003" pitchFamily="34" charset="0"/>
                <a:ea typeface="Adobe Gothic Std B" pitchFamily="34" charset="-128"/>
                <a:cs typeface="Arial" pitchFamily="34" charset="0"/>
              </a:rPr>
              <a:t>COUNTRY</a:t>
            </a:r>
          </a:p>
          <a:p>
            <a:pPr eaLnBrk="1" hangingPunct="1"/>
            <a:endParaRPr lang="en-ZA" sz="1400" noProof="1">
              <a:latin typeface="Raleway" panose="020B0503030101060003" pitchFamily="34" charset="0"/>
              <a:ea typeface="Adobe Gothic Std B" pitchFamily="34" charset="-128"/>
              <a:cs typeface="Arial" pitchFamily="34" charset="0"/>
            </a:endParaRPr>
          </a:p>
          <a:p>
            <a:pPr eaLnBrk="1" hangingPunct="1"/>
            <a:r>
              <a:rPr lang="en-ZA" sz="1400" noProof="1">
                <a:latin typeface="Raleway" panose="020B0503030101060003" pitchFamily="34" charset="0"/>
                <a:ea typeface="Adobe Gothic Std B" pitchFamily="34" charset="-128"/>
                <a:cs typeface="Arial" pitchFamily="34" charset="0"/>
              </a:rPr>
              <a:t>South Africa – 722 visitors</a:t>
            </a:r>
          </a:p>
          <a:p>
            <a:pPr eaLnBrk="1" hangingPunct="1"/>
            <a:r>
              <a:rPr lang="en-ZA" sz="1400" noProof="1">
                <a:latin typeface="Raleway" panose="020B0503030101060003" pitchFamily="34" charset="0"/>
                <a:ea typeface="Adobe Gothic Std B" pitchFamily="34" charset="-128"/>
                <a:cs typeface="Arial" pitchFamily="34" charset="0"/>
              </a:rPr>
              <a:t>USA – 264 visitors</a:t>
            </a:r>
          </a:p>
          <a:p>
            <a:pPr eaLnBrk="1" hangingPunct="1"/>
            <a:r>
              <a:rPr lang="en-ZA" sz="1400" noProof="1">
                <a:latin typeface="Raleway" panose="020B0503030101060003" pitchFamily="34" charset="0"/>
                <a:ea typeface="Adobe Gothic Std B" pitchFamily="34" charset="-128"/>
                <a:cs typeface="Arial" pitchFamily="34" charset="0"/>
              </a:rPr>
              <a:t>UK – 38 visitors</a:t>
            </a:r>
          </a:p>
          <a:p>
            <a:pPr eaLnBrk="1" hangingPunct="1"/>
            <a:r>
              <a:rPr lang="en-ZA" sz="1400" noProof="1">
                <a:latin typeface="Raleway" panose="020B0503030101060003" pitchFamily="34" charset="0"/>
                <a:ea typeface="Adobe Gothic Std B" pitchFamily="34" charset="-128"/>
                <a:cs typeface="Arial" pitchFamily="34" charset="0"/>
              </a:rPr>
              <a:t>France – 20 visitors</a:t>
            </a:r>
          </a:p>
          <a:p>
            <a:pPr eaLnBrk="1" hangingPunct="1"/>
            <a:r>
              <a:rPr lang="en-ZA" sz="1400" noProof="1">
                <a:latin typeface="Raleway" panose="020B0503030101060003" pitchFamily="34" charset="0"/>
                <a:ea typeface="Adobe Gothic Std B" pitchFamily="34" charset="-128"/>
                <a:cs typeface="Arial" pitchFamily="34" charset="0"/>
              </a:rPr>
              <a:t>Canada – 18 visitors</a:t>
            </a:r>
          </a:p>
        </p:txBody>
      </p:sp>
    </p:spTree>
    <p:extLst>
      <p:ext uri="{BB962C8B-B14F-4D97-AF65-F5344CB8AC3E}">
        <p14:creationId xmlns:p14="http://schemas.microsoft.com/office/powerpoint/2010/main" val="2157268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50"/>
          <p:cNvSpPr txBox="1">
            <a:spLocks noChangeArrowheads="1"/>
          </p:cNvSpPr>
          <p:nvPr/>
        </p:nvSpPr>
        <p:spPr bwMode="auto">
          <a:xfrm>
            <a:off x="295161" y="2636912"/>
            <a:ext cx="44740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ZA" dirty="0">
                <a:latin typeface="Raleway" panose="020B0503030101060003" pitchFamily="34" charset="0"/>
                <a:ea typeface="Adobe Gothic Std B" pitchFamily="34" charset="-128"/>
              </a:rPr>
              <a:t>AUDIENCE OVERVIEW</a:t>
            </a:r>
          </a:p>
        </p:txBody>
      </p:sp>
      <p:sp>
        <p:nvSpPr>
          <p:cNvPr id="16" name="TextBox 250">
            <a:extLst>
              <a:ext uri="{FF2B5EF4-FFF2-40B4-BE49-F238E27FC236}">
                <a16:creationId xmlns:a16="http://schemas.microsoft.com/office/drawing/2014/main" id="{E23BC0A8-181E-4946-9D1B-578869F4E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188640"/>
            <a:ext cx="595177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ZA" sz="3600" dirty="0">
                <a:latin typeface="Raleway" panose="020B0503030101060003" pitchFamily="34" charset="0"/>
                <a:ea typeface="Adobe Gothic Std B" pitchFamily="34" charset="-128"/>
              </a:rPr>
              <a:t>ABI COMMUNICATIONS</a:t>
            </a:r>
          </a:p>
        </p:txBody>
      </p:sp>
      <p:sp>
        <p:nvSpPr>
          <p:cNvPr id="35" name="TextBox 241">
            <a:extLst>
              <a:ext uri="{FF2B5EF4-FFF2-40B4-BE49-F238E27FC236}">
                <a16:creationId xmlns:a16="http://schemas.microsoft.com/office/drawing/2014/main" id="{3C298EAF-F770-427F-B491-D0634A6062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103" y="4013930"/>
            <a:ext cx="3744416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ZA" sz="2000" b="1" dirty="0">
                <a:latin typeface="Raleway" panose="020B0503030101060003" pitchFamily="34" charset="0"/>
              </a:rPr>
              <a:t>RESPONSIVE VIEWS </a:t>
            </a:r>
            <a:endParaRPr lang="en-ZA" sz="2000" b="1" noProof="1">
              <a:latin typeface="Raleway" panose="020B0503030101060003" pitchFamily="34" charset="0"/>
              <a:ea typeface="Adobe Gothic Std B" pitchFamily="34" charset="-128"/>
              <a:cs typeface="Arial" pitchFamily="34" charset="0"/>
            </a:endParaRPr>
          </a:p>
          <a:p>
            <a:pPr eaLnBrk="1" hangingPunct="1"/>
            <a:r>
              <a:rPr lang="en-ZA" sz="2000" noProof="1">
                <a:latin typeface="Raleway" panose="020B0503030101060003" pitchFamily="34" charset="0"/>
                <a:ea typeface="Adobe Gothic Std B" pitchFamily="34" charset="-128"/>
                <a:cs typeface="Arial" pitchFamily="34" charset="0"/>
              </a:rPr>
              <a:t>MOBILE &amp; TABLET</a:t>
            </a:r>
            <a:endParaRPr lang="en-ZA" sz="1200" dirty="0">
              <a:latin typeface="Calibri Light" panose="020F0302020204030204" pitchFamily="34" charset="0"/>
            </a:endParaRPr>
          </a:p>
          <a:p>
            <a:endParaRPr lang="en-ZA" sz="1200" dirty="0">
              <a:latin typeface="Calibri Light" panose="020F0302020204030204" pitchFamily="34" charset="0"/>
            </a:endParaRPr>
          </a:p>
          <a:p>
            <a:r>
              <a:rPr lang="en-ZA" sz="2000" b="1" dirty="0">
                <a:solidFill>
                  <a:srgbClr val="426B7D"/>
                </a:solidFill>
                <a:latin typeface="Raleway" panose="020B0503030101060003" pitchFamily="34" charset="0"/>
              </a:rPr>
              <a:t>2019 - 36 %</a:t>
            </a:r>
            <a:endParaRPr lang="en-ZA" sz="1600" b="1" dirty="0">
              <a:latin typeface="Raleway" panose="020B0503030101060003" pitchFamily="34" charset="0"/>
            </a:endParaRPr>
          </a:p>
          <a:p>
            <a:r>
              <a:rPr lang="en-ZA" sz="1600" b="1" dirty="0">
                <a:latin typeface="Raleway" panose="020B0503030101060003" pitchFamily="34" charset="0"/>
              </a:rPr>
              <a:t>2018 – 10.5 %</a:t>
            </a:r>
          </a:p>
          <a:p>
            <a:r>
              <a:rPr lang="en-ZA" sz="1600" b="1" dirty="0">
                <a:latin typeface="Raleway" panose="020B0503030101060003" pitchFamily="34" charset="0"/>
              </a:rPr>
              <a:t>2017 – 18 %</a:t>
            </a:r>
          </a:p>
          <a:p>
            <a:r>
              <a:rPr lang="en-ZA" sz="1600" b="1" dirty="0">
                <a:latin typeface="Raleway" panose="020B0503030101060003" pitchFamily="34" charset="0"/>
              </a:rPr>
              <a:t>2016  - 15 %</a:t>
            </a:r>
          </a:p>
          <a:p>
            <a:r>
              <a:rPr lang="en-ZA" sz="1600" b="1" dirty="0">
                <a:latin typeface="Raleway" panose="020B0503030101060003" pitchFamily="34" charset="0"/>
              </a:rPr>
              <a:t>2015  - 16 %</a:t>
            </a:r>
          </a:p>
          <a:p>
            <a:r>
              <a:rPr lang="en-ZA" sz="1600" b="1" dirty="0">
                <a:latin typeface="Raleway" panose="020B0503030101060003" pitchFamily="34" charset="0"/>
              </a:rPr>
              <a:t>2014 -  14 %</a:t>
            </a:r>
          </a:p>
          <a:p>
            <a:endParaRPr lang="en-ZA" sz="1600" b="1" dirty="0">
              <a:latin typeface="Raleway" panose="020B05030301010600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1A026E-31E8-4855-9CED-8702CDB5727D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518" y="1132646"/>
            <a:ext cx="3413469" cy="2048079"/>
          </a:xfrm>
          <a:prstGeom prst="rect">
            <a:avLst/>
          </a:prstGeom>
        </p:spPr>
      </p:pic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1421DDC0-EA05-4537-A14A-7AD2658B32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4097181"/>
              </p:ext>
            </p:extLst>
          </p:nvPr>
        </p:nvGraphicFramePr>
        <p:xfrm>
          <a:off x="4769184" y="3469227"/>
          <a:ext cx="3816424" cy="3026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94815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50"/>
          <p:cNvSpPr txBox="1">
            <a:spLocks noChangeArrowheads="1"/>
          </p:cNvSpPr>
          <p:nvPr/>
        </p:nvSpPr>
        <p:spPr bwMode="auto">
          <a:xfrm>
            <a:off x="295161" y="2636912"/>
            <a:ext cx="44740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ZA" dirty="0">
                <a:latin typeface="Raleway" panose="020B0503030101060003" pitchFamily="34" charset="0"/>
                <a:ea typeface="Adobe Gothic Std B" pitchFamily="34" charset="-128"/>
              </a:rPr>
              <a:t>ACQUISITION OVERVIEW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65168" y="3181481"/>
            <a:ext cx="37975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latin typeface="Raleway" panose="020B0503030101060003" pitchFamily="34" charset="0"/>
                <a:cs typeface="Britannic Bold"/>
              </a:rPr>
              <a:t>2019</a:t>
            </a:r>
          </a:p>
        </p:txBody>
      </p:sp>
      <p:sp>
        <p:nvSpPr>
          <p:cNvPr id="16" name="TextBox 250">
            <a:extLst>
              <a:ext uri="{FF2B5EF4-FFF2-40B4-BE49-F238E27FC236}">
                <a16:creationId xmlns:a16="http://schemas.microsoft.com/office/drawing/2014/main" id="{E23BC0A8-181E-4946-9D1B-578869F4E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188640"/>
            <a:ext cx="595177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ZA" sz="3600" dirty="0">
                <a:latin typeface="Raleway" panose="020B0503030101060003" pitchFamily="34" charset="0"/>
                <a:ea typeface="Adobe Gothic Std B" pitchFamily="34" charset="-128"/>
              </a:rPr>
              <a:t>ABI COMMUNICATIONS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38C249EF-1A11-4CD2-89F0-98B213CB47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9046735"/>
              </p:ext>
            </p:extLst>
          </p:nvPr>
        </p:nvGraphicFramePr>
        <p:xfrm>
          <a:off x="325190" y="4001537"/>
          <a:ext cx="3666685" cy="2678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241">
            <a:extLst>
              <a:ext uri="{FF2B5EF4-FFF2-40B4-BE49-F238E27FC236}">
                <a16:creationId xmlns:a16="http://schemas.microsoft.com/office/drawing/2014/main" id="{3D51A52D-7C7D-487D-A745-6334A4834F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1984" y="3844203"/>
            <a:ext cx="442201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ZA" sz="2000" b="1" dirty="0">
                <a:latin typeface="Raleway" panose="020B0503030101060003" pitchFamily="34" charset="0"/>
              </a:rPr>
              <a:t>REFERRAL TRAFFIC (BACKLINKS)</a:t>
            </a:r>
            <a:endParaRPr lang="en-ZA" sz="2000" b="1" noProof="1">
              <a:latin typeface="Raleway" panose="020B0503030101060003" pitchFamily="34" charset="0"/>
              <a:ea typeface="Adobe Gothic Std B" pitchFamily="34" charset="-128"/>
              <a:cs typeface="Arial" pitchFamily="34" charset="0"/>
            </a:endParaRPr>
          </a:p>
          <a:p>
            <a:endParaRPr lang="en-ZA" sz="1200" dirty="0">
              <a:latin typeface="Calibri Light" panose="020F0302020204030204" pitchFamily="34" charset="0"/>
            </a:endParaRPr>
          </a:p>
          <a:p>
            <a:r>
              <a:rPr lang="en-ZA" sz="1600" b="1" dirty="0">
                <a:solidFill>
                  <a:srgbClr val="426B7D"/>
                </a:solidFill>
                <a:latin typeface="Raleway" panose="020B0503030101060003" pitchFamily="34" charset="0"/>
              </a:rPr>
              <a:t>www.facebook.com</a:t>
            </a:r>
            <a:r>
              <a:rPr lang="en-ZA" sz="1600" b="1" dirty="0">
                <a:latin typeface="Raleway" panose="020B0503030101060003" pitchFamily="34" charset="0"/>
              </a:rPr>
              <a:t>		257</a:t>
            </a:r>
          </a:p>
          <a:p>
            <a:r>
              <a:rPr lang="en-ZA" sz="1600" b="1" dirty="0">
                <a:latin typeface="Raleway" panose="020B0503030101060003" pitchFamily="34" charset="0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1127023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250">
            <a:extLst>
              <a:ext uri="{FF2B5EF4-FFF2-40B4-BE49-F238E27FC236}">
                <a16:creationId xmlns:a16="http://schemas.microsoft.com/office/drawing/2014/main" id="{E23BC0A8-181E-4946-9D1B-578869F4E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188640"/>
            <a:ext cx="595177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ZA" sz="3600" dirty="0">
                <a:latin typeface="Raleway" panose="020B0503030101060003" pitchFamily="34" charset="0"/>
                <a:ea typeface="Adobe Gothic Std B" pitchFamily="34" charset="-128"/>
              </a:rPr>
              <a:t>ABI SOCIAL REPORT</a:t>
            </a:r>
          </a:p>
        </p:txBody>
      </p:sp>
      <p:sp>
        <p:nvSpPr>
          <p:cNvPr id="20" name="TextBox 250">
            <a:extLst>
              <a:ext uri="{FF2B5EF4-FFF2-40B4-BE49-F238E27FC236}">
                <a16:creationId xmlns:a16="http://schemas.microsoft.com/office/drawing/2014/main" id="{77CBAB72-92CD-41BC-90F2-453E62DB7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02" y="2659744"/>
            <a:ext cx="46307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ZA" dirty="0">
                <a:latin typeface="Raleway" panose="020B0503030101060003" pitchFamily="34" charset="0"/>
                <a:ea typeface="Adobe Gothic Std B" pitchFamily="34" charset="-128"/>
              </a:rPr>
              <a:t>SOCIAL MEDIA PLATFORMS (2018-2019)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605259-7402-4505-A5AC-04836AAD1BEC}"/>
              </a:ext>
            </a:extLst>
          </p:cNvPr>
          <p:cNvSpPr txBox="1"/>
          <p:nvPr/>
        </p:nvSpPr>
        <p:spPr>
          <a:xfrm>
            <a:off x="1050832" y="3283868"/>
            <a:ext cx="226464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>
                <a:latin typeface="Raleway" panose="020B0503030101060003" pitchFamily="34" charset="0"/>
              </a:rPr>
              <a:t>FACEBOOK</a:t>
            </a:r>
          </a:p>
          <a:p>
            <a:r>
              <a:rPr lang="en-ZA" sz="1600" dirty="0">
                <a:latin typeface="Raleway" panose="020B0503030101060003" pitchFamily="34" charset="0"/>
              </a:rPr>
              <a:t>FOLLOWERS: </a:t>
            </a:r>
          </a:p>
          <a:p>
            <a:r>
              <a:rPr lang="en-US" sz="3200" b="1" dirty="0">
                <a:solidFill>
                  <a:srgbClr val="9A9B4B"/>
                </a:solidFill>
                <a:latin typeface="Raleway" panose="020B0503030101060003" pitchFamily="34" charset="0"/>
              </a:rPr>
              <a:t>1005</a:t>
            </a:r>
            <a:r>
              <a:rPr lang="en-ZA" sz="3200" b="1" dirty="0">
                <a:solidFill>
                  <a:srgbClr val="9A9B4B"/>
                </a:solidFill>
                <a:latin typeface="Raleway" panose="020B0503030101060003" pitchFamily="34" charset="0"/>
              </a:rPr>
              <a:t> </a:t>
            </a:r>
            <a:r>
              <a:rPr lang="en-ZA" sz="2400" b="1" dirty="0">
                <a:solidFill>
                  <a:srgbClr val="9A9B4B"/>
                </a:solidFill>
                <a:latin typeface="Raleway" panose="020B0503030101060003" pitchFamily="34" charset="0"/>
              </a:rPr>
              <a:t>(+20 %)</a:t>
            </a:r>
            <a:endParaRPr lang="en-US" sz="2400" b="1" dirty="0">
              <a:solidFill>
                <a:srgbClr val="9A9B4B"/>
              </a:solidFill>
              <a:latin typeface="Raleway" panose="020B0503030101060003" pitchFamily="34" charset="0"/>
            </a:endParaRPr>
          </a:p>
          <a:p>
            <a:endParaRPr lang="en-ZA" sz="2400" b="1" dirty="0">
              <a:latin typeface="Raleway" panose="020B0503030101060003" pitchFamily="34" charset="0"/>
            </a:endParaRPr>
          </a:p>
          <a:p>
            <a:r>
              <a:rPr lang="en-ZA" sz="2400" b="1" dirty="0">
                <a:latin typeface="Raleway" panose="020B0503030101060003" pitchFamily="34" charset="0"/>
              </a:rPr>
              <a:t>+ 173 new followers</a:t>
            </a:r>
          </a:p>
          <a:p>
            <a:endParaRPr lang="en-ZA" sz="2000" b="1" dirty="0">
              <a:latin typeface="Raleway" panose="020B0503030101060003" pitchFamily="34" charset="0"/>
            </a:endParaRPr>
          </a:p>
        </p:txBody>
      </p:sp>
      <p:pic>
        <p:nvPicPr>
          <p:cNvPr id="24" name="Graphic 1">
            <a:extLst>
              <a:ext uri="{FF2B5EF4-FFF2-40B4-BE49-F238E27FC236}">
                <a16:creationId xmlns:a16="http://schemas.microsoft.com/office/drawing/2014/main" id="{4E4F98DF-E0E7-435F-BCD9-9C38D1AD1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209738"/>
            <a:ext cx="876300" cy="9144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AB9B2FA-2D7C-4DF5-A960-971797D38894}"/>
              </a:ext>
            </a:extLst>
          </p:cNvPr>
          <p:cNvSpPr txBox="1"/>
          <p:nvPr/>
        </p:nvSpPr>
        <p:spPr>
          <a:xfrm>
            <a:off x="3834529" y="3264947"/>
            <a:ext cx="2361263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>
                <a:latin typeface="Raleway" panose="020B0503030101060003" pitchFamily="34" charset="0"/>
              </a:rPr>
              <a:t>TWITTER</a:t>
            </a:r>
          </a:p>
          <a:p>
            <a:r>
              <a:rPr lang="en-ZA" sz="1600" dirty="0">
                <a:latin typeface="Raleway" panose="020B0503030101060003" pitchFamily="34" charset="0"/>
              </a:rPr>
              <a:t>FOLLOWERS: </a:t>
            </a:r>
          </a:p>
          <a:p>
            <a:r>
              <a:rPr lang="en-ZA" sz="3200" b="1" dirty="0">
                <a:solidFill>
                  <a:srgbClr val="9A9B4B"/>
                </a:solidFill>
                <a:latin typeface="Raleway" panose="020B0503030101060003" pitchFamily="34" charset="0"/>
              </a:rPr>
              <a:t>563 </a:t>
            </a:r>
            <a:r>
              <a:rPr lang="en-ZA" b="1" dirty="0">
                <a:solidFill>
                  <a:srgbClr val="9A9B4B"/>
                </a:solidFill>
                <a:latin typeface="Raleway" panose="020B0503030101060003" pitchFamily="34" charset="0"/>
              </a:rPr>
              <a:t>(</a:t>
            </a:r>
            <a:r>
              <a:rPr lang="en-ZA" sz="2400" b="1" dirty="0">
                <a:solidFill>
                  <a:srgbClr val="9A9B4B"/>
                </a:solidFill>
                <a:latin typeface="Raleway" panose="020B0503030101060003" pitchFamily="34" charset="0"/>
              </a:rPr>
              <a:t>+6 %)</a:t>
            </a:r>
          </a:p>
          <a:p>
            <a:endParaRPr lang="en-ZA" sz="2400" b="1" dirty="0">
              <a:latin typeface="Raleway" panose="020B0503030101060003" pitchFamily="34" charset="0"/>
            </a:endParaRPr>
          </a:p>
          <a:p>
            <a:r>
              <a:rPr lang="en-ZA" sz="2400" b="1" dirty="0">
                <a:latin typeface="Raleway" panose="020B0503030101060003" pitchFamily="34" charset="0"/>
              </a:rPr>
              <a:t>+ 33 new followers</a:t>
            </a:r>
          </a:p>
          <a:p>
            <a:endParaRPr lang="en-ZA" sz="2000" b="1" dirty="0">
              <a:latin typeface="Raleway" panose="020B0503030101060003" pitchFamily="34" charset="0"/>
            </a:endParaRPr>
          </a:p>
          <a:p>
            <a:endParaRPr lang="en-ZA" sz="900" b="1" dirty="0">
              <a:solidFill>
                <a:schemeClr val="accent6"/>
              </a:solidFill>
              <a:latin typeface="Raleway" panose="020B0503030101060003" pitchFamily="34" charset="0"/>
            </a:endParaRPr>
          </a:p>
        </p:txBody>
      </p:sp>
      <p:pic>
        <p:nvPicPr>
          <p:cNvPr id="30" name="Graphic 16">
            <a:extLst>
              <a:ext uri="{FF2B5EF4-FFF2-40B4-BE49-F238E27FC236}">
                <a16:creationId xmlns:a16="http://schemas.microsoft.com/office/drawing/2014/main" id="{5DCE8862-6FDB-48B3-B7B0-592B328C6A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432" y="3140968"/>
            <a:ext cx="876300" cy="9144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2EC1240-DD07-4ED4-860D-101D713AAC2D}"/>
              </a:ext>
            </a:extLst>
          </p:cNvPr>
          <p:cNvSpPr txBox="1"/>
          <p:nvPr/>
        </p:nvSpPr>
        <p:spPr>
          <a:xfrm>
            <a:off x="6660232" y="3283868"/>
            <a:ext cx="259228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>
                <a:latin typeface="Raleway" panose="020B0503030101060003" pitchFamily="34" charset="0"/>
              </a:rPr>
              <a:t>INSTAGRAM</a:t>
            </a:r>
          </a:p>
          <a:p>
            <a:r>
              <a:rPr lang="en-ZA" sz="1600" dirty="0">
                <a:latin typeface="Raleway" panose="020B0503030101060003" pitchFamily="34" charset="0"/>
              </a:rPr>
              <a:t>FOLLOWERS: </a:t>
            </a:r>
          </a:p>
          <a:p>
            <a:r>
              <a:rPr lang="en-US" sz="3200" b="1" dirty="0">
                <a:solidFill>
                  <a:srgbClr val="9A9B4B"/>
                </a:solidFill>
                <a:latin typeface="Raleway" panose="020B0503030101060003" pitchFamily="34" charset="0"/>
              </a:rPr>
              <a:t>546 (+28%)</a:t>
            </a:r>
            <a:endParaRPr lang="en-ZA" sz="3200" b="1" dirty="0">
              <a:solidFill>
                <a:srgbClr val="9A9B4B"/>
              </a:solidFill>
              <a:latin typeface="Raleway" panose="020B0503030101060003" pitchFamily="34" charset="0"/>
            </a:endParaRPr>
          </a:p>
          <a:p>
            <a:endParaRPr lang="en-ZA" sz="2400" b="1" dirty="0">
              <a:latin typeface="Raleway" panose="020B0503030101060003" pitchFamily="34" charset="0"/>
            </a:endParaRPr>
          </a:p>
          <a:p>
            <a:r>
              <a:rPr lang="en-ZA" sz="2400" b="1" dirty="0">
                <a:latin typeface="Raleway" panose="020B0503030101060003" pitchFamily="34" charset="0"/>
              </a:rPr>
              <a:t>+ 118 new followers</a:t>
            </a:r>
          </a:p>
          <a:p>
            <a:endParaRPr lang="en-ZA" b="1" dirty="0">
              <a:latin typeface="Raleway" panose="020B0503030101060003" pitchFamily="34" charset="0"/>
            </a:endParaRPr>
          </a:p>
        </p:txBody>
      </p:sp>
      <p:pic>
        <p:nvPicPr>
          <p:cNvPr id="32" name="Graphic 22">
            <a:extLst>
              <a:ext uri="{FF2B5EF4-FFF2-40B4-BE49-F238E27FC236}">
                <a16:creationId xmlns:a16="http://schemas.microsoft.com/office/drawing/2014/main" id="{41572E92-F858-48C2-A98B-44F51AD215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736" y="3116607"/>
            <a:ext cx="876300" cy="914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978CD31-E821-EC4E-BAA9-FAF20752A4FC}"/>
              </a:ext>
            </a:extLst>
          </p:cNvPr>
          <p:cNvSpPr/>
          <p:nvPr/>
        </p:nvSpPr>
        <p:spPr>
          <a:xfrm>
            <a:off x="617662" y="5885448"/>
            <a:ext cx="3962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b="1" dirty="0">
                <a:latin typeface="Raleway" panose="020B0503030101060003" pitchFamily="34" charset="0"/>
              </a:rPr>
              <a:t>TOTAL FACEBOOK REACH: 49 136</a:t>
            </a:r>
          </a:p>
        </p:txBody>
      </p:sp>
    </p:spTree>
    <p:extLst>
      <p:ext uri="{BB962C8B-B14F-4D97-AF65-F5344CB8AC3E}">
        <p14:creationId xmlns:p14="http://schemas.microsoft.com/office/powerpoint/2010/main" val="2659503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250">
            <a:extLst>
              <a:ext uri="{FF2B5EF4-FFF2-40B4-BE49-F238E27FC236}">
                <a16:creationId xmlns:a16="http://schemas.microsoft.com/office/drawing/2014/main" id="{E23BC0A8-181E-4946-9D1B-578869F4E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188640"/>
            <a:ext cx="595177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ZA" sz="3600" dirty="0">
                <a:latin typeface="Raleway" panose="020B0503030101060003" pitchFamily="34" charset="0"/>
                <a:ea typeface="Adobe Gothic Std B" pitchFamily="34" charset="-128"/>
              </a:rPr>
              <a:t>ABI COMMUNICATIONS</a:t>
            </a:r>
          </a:p>
        </p:txBody>
      </p:sp>
      <p:sp>
        <p:nvSpPr>
          <p:cNvPr id="20" name="TextBox 250">
            <a:extLst>
              <a:ext uri="{FF2B5EF4-FFF2-40B4-BE49-F238E27FC236}">
                <a16:creationId xmlns:a16="http://schemas.microsoft.com/office/drawing/2014/main" id="{77CBAB72-92CD-41BC-90F2-453E62DB7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02" y="1556792"/>
            <a:ext cx="80151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ZA" dirty="0">
                <a:latin typeface="Raleway" panose="020B0503030101060003" pitchFamily="34" charset="0"/>
                <a:ea typeface="Adobe Gothic Std B" pitchFamily="34" charset="-128"/>
              </a:rPr>
              <a:t>OTHER ABI FEATURES &amp; EVENTS: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605259-7402-4505-A5AC-04836AAD1BEC}"/>
              </a:ext>
            </a:extLst>
          </p:cNvPr>
          <p:cNvSpPr txBox="1"/>
          <p:nvPr/>
        </p:nvSpPr>
        <p:spPr>
          <a:xfrm>
            <a:off x="539552" y="2204864"/>
            <a:ext cx="3488777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>
                <a:latin typeface="Raleway" panose="020B0503030101060003" pitchFamily="34" charset="0"/>
              </a:rPr>
              <a:t> Agulhas National Park – </a:t>
            </a:r>
            <a:r>
              <a:rPr lang="en-ZA" dirty="0" err="1">
                <a:latin typeface="Raleway" panose="020B0503030101060003" pitchFamily="34" charset="0"/>
              </a:rPr>
              <a:t>eBulletin</a:t>
            </a:r>
            <a:endParaRPr lang="en-ZA" dirty="0">
              <a:latin typeface="Raleway" panose="020B05030301010600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>
                <a:latin typeface="Raleway" panose="020B0503030101060003" pitchFamily="34" charset="0"/>
              </a:rPr>
              <a:t> The Nature Conservancy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>
                <a:latin typeface="Raleway" panose="020B0503030101060003" pitchFamily="34" charset="0"/>
              </a:rPr>
              <a:t> CapeNature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dirty="0">
                <a:latin typeface="Raleway" panose="020B0503030101060003" pitchFamily="34" charset="0"/>
              </a:rPr>
              <a:t>The Expedition Project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dirty="0">
                <a:latin typeface="Raleway" panose="020B0503030101060003" pitchFamily="34" charset="0"/>
              </a:rPr>
              <a:t>Fynbos Forum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dirty="0">
                <a:latin typeface="Raleway" panose="020B0503030101060003" pitchFamily="34" charset="0"/>
              </a:rPr>
              <a:t>SANBI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dirty="0">
                <a:latin typeface="Raleway" panose="020B0503030101060003" pitchFamily="34" charset="0"/>
              </a:rPr>
              <a:t>Flower Valley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dirty="0" err="1">
                <a:latin typeface="Raleway" panose="020B0503030101060003" pitchFamily="34" charset="0"/>
              </a:rPr>
              <a:t>Grootbos</a:t>
            </a:r>
            <a:r>
              <a:rPr lang="en-ZA" dirty="0">
                <a:latin typeface="Raleway" panose="020B0503030101060003" pitchFamily="34" charset="0"/>
              </a:rPr>
              <a:t> Foundation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dirty="0">
                <a:latin typeface="Raleway" panose="020B0503030101060003" pitchFamily="34" charset="0"/>
              </a:rPr>
              <a:t>Overberg Crane Group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dirty="0" err="1">
                <a:latin typeface="Raleway" panose="020B0503030101060003" pitchFamily="34" charset="0"/>
              </a:rPr>
              <a:t>Xplorio</a:t>
            </a:r>
            <a:endParaRPr lang="en-ZA" dirty="0">
              <a:latin typeface="Raleway" panose="020B05030301010600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dirty="0">
                <a:latin typeface="Raleway" panose="020B0503030101060003" pitchFamily="34" charset="0"/>
              </a:rPr>
              <a:t>CAPE CIC</a:t>
            </a:r>
          </a:p>
          <a:p>
            <a:endParaRPr lang="en-ZA" dirty="0">
              <a:latin typeface="Raleway" panose="020B05030301010600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dirty="0">
              <a:latin typeface="Raleway" panose="020B0503030101060003" pitchFamily="34" charset="0"/>
            </a:endParaRPr>
          </a:p>
          <a:p>
            <a:endParaRPr lang="en-ZA" sz="1600" dirty="0"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3204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47481</TotalTime>
  <Words>642</Words>
  <Application>Microsoft Macintosh PowerPoint</Application>
  <PresentationFormat>On-screen Show (4:3)</PresentationFormat>
  <Paragraphs>157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Raleway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Deftones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LoveGreen</dc:creator>
  <cp:lastModifiedBy>Heather D'Alton</cp:lastModifiedBy>
  <cp:revision>846</cp:revision>
  <dcterms:created xsi:type="dcterms:W3CDTF">2011-07-20T10:11:18Z</dcterms:created>
  <dcterms:modified xsi:type="dcterms:W3CDTF">2019-09-25T06:21:03Z</dcterms:modified>
</cp:coreProperties>
</file>