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1"/>
  </p:sldMasterIdLst>
  <p:notesMasterIdLst>
    <p:notesMasterId r:id="rId7"/>
  </p:notesMasterIdLst>
  <p:sldIdLst>
    <p:sldId id="398" r:id="rId2"/>
    <p:sldId id="422" r:id="rId3"/>
    <p:sldId id="404" r:id="rId4"/>
    <p:sldId id="411" r:id="rId5"/>
    <p:sldId id="421" r:id="rId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ther Dalto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4B"/>
    <a:srgbClr val="BAAB94"/>
    <a:srgbClr val="658896"/>
    <a:srgbClr val="499064"/>
    <a:srgbClr val="426B7D"/>
    <a:srgbClr val="2B5B8D"/>
    <a:srgbClr val="FFFFFF"/>
    <a:srgbClr val="339933"/>
    <a:srgbClr val="D2742E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08" autoAdjust="0"/>
    <p:restoredTop sz="88707" autoAdjust="0"/>
  </p:normalViewPr>
  <p:slideViewPr>
    <p:cSldViewPr>
      <p:cViewPr varScale="1">
        <p:scale>
          <a:sx n="102" d="100"/>
          <a:sy n="102" d="100"/>
        </p:scale>
        <p:origin x="2408" y="184"/>
      </p:cViewPr>
      <p:guideLst>
        <p:guide orient="horz" pos="436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-2200" y="-11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8CFE3-8E91-46D1-9E21-D8AEF7D7023D}" type="datetimeFigureOut">
              <a:rPr lang="en-ZA" smtClean="0"/>
              <a:t>2020/11/09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4546E-B272-46A2-A24F-C9F62A1FDBA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8027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4546E-B272-46A2-A24F-C9F62A1FDBA0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6138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546E-B272-46A2-A24F-C9F62A1FDBA0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86634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546E-B272-46A2-A24F-C9F62A1FDBA0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27446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546E-B272-46A2-A24F-C9F62A1FDBA0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9141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546E-B272-46A2-A24F-C9F62A1FDBA0}" type="slidenum">
              <a:rPr lang="en-ZA" smtClean="0"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6392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z="1400">
                <a:solidFill>
                  <a:schemeClr val="tx2"/>
                </a:solidFill>
              </a:rPr>
              <a:t>BerryWeb.co.za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765261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z="1400">
                <a:solidFill>
                  <a:schemeClr val="tx2"/>
                </a:solidFill>
              </a:rPr>
              <a:t>BerryWeb.co.za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809190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BerryWeb.co.za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96086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BerryWeb.co.za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r>
              <a:rPr kumimoji="0" lang="en-US" dirty="0"/>
              <a:t>BerryWeb.co.za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D0065BE-0657-4A47-90AD-C21C55E16B19}" type="datetime4">
              <a:rPr lang="en-US" smtClean="0"/>
              <a:pPr/>
              <a:t>November 9, 2020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9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BerryWeb.co.za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7614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z="1400">
                <a:solidFill>
                  <a:schemeClr val="tx2"/>
                </a:solidFill>
              </a:rPr>
              <a:t>BerryWeb.co.za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08525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BerryWeb.co.za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9770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BerryWeb.co.za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2312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z="1400">
                <a:solidFill>
                  <a:schemeClr val="tx2"/>
                </a:solidFill>
              </a:rPr>
              <a:t>BerryWeb.co.za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377864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BerryWeb.co.za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1690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BerryWeb.co.za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001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BerryWeb.co.za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9583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0" lang="en-US" sz="1400">
                <a:solidFill>
                  <a:schemeClr val="tx2"/>
                </a:solidFill>
              </a:rPr>
              <a:t>BerryWeb.co.za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9114" y="27206"/>
            <a:ext cx="9079390" cy="6783901"/>
          </a:xfrm>
          <a:prstGeom prst="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" t="32683" r="5502" b="19565"/>
          <a:stretch/>
        </p:blipFill>
        <p:spPr>
          <a:xfrm>
            <a:off x="6680348" y="254146"/>
            <a:ext cx="213157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1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862" r:id="rId12"/>
    <p:sldLayoutId id="2147483831" r:id="rId13"/>
    <p:sldLayoutId id="2147483963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9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6CE084-63C9-4DFE-A45F-11EE96E634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72" b="6328"/>
          <a:stretch/>
        </p:blipFill>
        <p:spPr>
          <a:xfrm>
            <a:off x="1619672" y="-1"/>
            <a:ext cx="7524328" cy="443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FBD794-4CA5-457C-8D50-408318B31EC3}"/>
              </a:ext>
            </a:extLst>
          </p:cNvPr>
          <p:cNvSpPr/>
          <p:nvPr/>
        </p:nvSpPr>
        <p:spPr>
          <a:xfrm>
            <a:off x="2267744" y="6741368"/>
            <a:ext cx="6552728" cy="116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extBox 250">
            <a:extLst>
              <a:ext uri="{FF2B5EF4-FFF2-40B4-BE49-F238E27FC236}">
                <a16:creationId xmlns:a16="http://schemas.microsoft.com/office/drawing/2014/main" id="{9603D649-DF7C-8C45-A92A-870F768F9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216" y="3068960"/>
            <a:ext cx="70567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ZA" sz="3600" dirty="0">
                <a:solidFill>
                  <a:schemeClr val="bg1"/>
                </a:solidFill>
                <a:latin typeface="Raleway" panose="020B0503030101060003" pitchFamily="34" charset="0"/>
                <a:ea typeface="Adobe Gothic Std B" pitchFamily="34" charset="-128"/>
              </a:rPr>
              <a:t>ABI COMMUNICATIONS REPORT 2020</a:t>
            </a:r>
          </a:p>
        </p:txBody>
      </p:sp>
    </p:spTree>
    <p:extLst>
      <p:ext uri="{BB962C8B-B14F-4D97-AF65-F5344CB8AC3E}">
        <p14:creationId xmlns:p14="http://schemas.microsoft.com/office/powerpoint/2010/main" val="418072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50"/>
          <p:cNvSpPr txBox="1">
            <a:spLocks noChangeArrowheads="1"/>
          </p:cNvSpPr>
          <p:nvPr/>
        </p:nvSpPr>
        <p:spPr bwMode="auto">
          <a:xfrm>
            <a:off x="971600" y="1556792"/>
            <a:ext cx="44740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ZA" b="1" dirty="0">
                <a:latin typeface="Raleway" panose="020B0503030101060003" pitchFamily="34" charset="0"/>
                <a:ea typeface="Adobe Gothic Std B" pitchFamily="34" charset="-128"/>
              </a:rPr>
              <a:t>OJBECTIVES</a:t>
            </a:r>
          </a:p>
        </p:txBody>
      </p:sp>
      <p:sp>
        <p:nvSpPr>
          <p:cNvPr id="16" name="TextBox 250">
            <a:extLst>
              <a:ext uri="{FF2B5EF4-FFF2-40B4-BE49-F238E27FC236}">
                <a16:creationId xmlns:a16="http://schemas.microsoft.com/office/drawing/2014/main" id="{E23BC0A8-181E-4946-9D1B-578869F4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88640"/>
            <a:ext cx="59517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ZA" sz="3600" dirty="0">
                <a:latin typeface="Raleway" panose="020B0503030101060003" pitchFamily="34" charset="0"/>
                <a:ea typeface="Adobe Gothic Std B" pitchFamily="34" charset="-128"/>
              </a:rPr>
              <a:t>ABI COMMUNICATIONS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AB398D-02DC-4320-B996-613CB07D271B}"/>
              </a:ext>
            </a:extLst>
          </p:cNvPr>
          <p:cNvSpPr/>
          <p:nvPr/>
        </p:nvSpPr>
        <p:spPr>
          <a:xfrm>
            <a:off x="467544" y="2408490"/>
            <a:ext cx="7704856" cy="720080"/>
          </a:xfrm>
          <a:prstGeom prst="rect">
            <a:avLst/>
          </a:prstGeom>
          <a:solidFill>
            <a:srgbClr val="9A9B4B"/>
          </a:solidFill>
          <a:ln>
            <a:solidFill>
              <a:srgbClr val="9A9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>
                <a:latin typeface="Raleway" panose="020B0503030101060003" pitchFamily="34" charset="0"/>
              </a:rPr>
              <a:t>BUILD BRAND AWARENESS OF </a:t>
            </a:r>
            <a:r>
              <a:rPr lang="en-ZA" sz="1600" b="1" dirty="0">
                <a:latin typeface="Raleway" panose="020B0503030101060003" pitchFamily="34" charset="0"/>
              </a:rPr>
              <a:t>ABI</a:t>
            </a:r>
            <a:r>
              <a:rPr lang="en-ZA" sz="1600" dirty="0">
                <a:latin typeface="Raleway" panose="020B0503030101060003" pitchFamily="34" charset="0"/>
              </a:rPr>
              <a:t> </a:t>
            </a:r>
            <a:r>
              <a:rPr lang="en-ZA" sz="1600" b="1" dirty="0">
                <a:latin typeface="Raleway" panose="020B0503030101060003" pitchFamily="34" charset="0"/>
              </a:rPr>
              <a:t>AND ABI PARTNERSHIP</a:t>
            </a:r>
            <a:endParaRPr lang="en-US" sz="1600" b="1" dirty="0">
              <a:latin typeface="Raleway" panose="020B05030301010600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88FDD4-0C3B-47F8-88FF-6E276D9DB52E}"/>
              </a:ext>
            </a:extLst>
          </p:cNvPr>
          <p:cNvSpPr/>
          <p:nvPr/>
        </p:nvSpPr>
        <p:spPr>
          <a:xfrm>
            <a:off x="467544" y="5249207"/>
            <a:ext cx="7704856" cy="720080"/>
          </a:xfrm>
          <a:prstGeom prst="rect">
            <a:avLst/>
          </a:prstGeom>
          <a:solidFill>
            <a:srgbClr val="9A9B4B"/>
          </a:solidFill>
          <a:ln>
            <a:solidFill>
              <a:srgbClr val="9A9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Raleway" panose="020B0503030101060003" pitchFamily="34" charset="0"/>
              </a:rPr>
              <a:t>PROMOTE ABI AS THE CENTRAL PLATFORM TO </a:t>
            </a:r>
            <a:r>
              <a:rPr lang="en-US" sz="1600" b="1" dirty="0">
                <a:latin typeface="Raleway" panose="020B0503030101060003" pitchFamily="34" charset="0"/>
              </a:rPr>
              <a:t>HOUSE OVERBERG INFO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6B42F3-91DE-4895-B5B1-7A4E546C08EB}"/>
              </a:ext>
            </a:extLst>
          </p:cNvPr>
          <p:cNvSpPr/>
          <p:nvPr/>
        </p:nvSpPr>
        <p:spPr>
          <a:xfrm>
            <a:off x="464423" y="3289185"/>
            <a:ext cx="7704856" cy="892248"/>
          </a:xfrm>
          <a:prstGeom prst="rect">
            <a:avLst/>
          </a:prstGeom>
          <a:solidFill>
            <a:srgbClr val="9A9B4B"/>
          </a:solidFill>
          <a:ln>
            <a:solidFill>
              <a:srgbClr val="9A9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Raleway" panose="020B0503030101060003" pitchFamily="34" charset="0"/>
              </a:rPr>
              <a:t>BUILD AWARENESS OF THE </a:t>
            </a:r>
            <a:r>
              <a:rPr lang="en-US" sz="1600" b="1" dirty="0">
                <a:latin typeface="Raleway" panose="020B0503030101060003" pitchFamily="34" charset="0"/>
              </a:rPr>
              <a:t>OVERBERG’S NATURAL RESOURCE </a:t>
            </a:r>
            <a:r>
              <a:rPr lang="en-US" sz="1600" dirty="0">
                <a:latin typeface="Raleway" panose="020B0503030101060003" pitchFamily="34" charset="0"/>
              </a:rPr>
              <a:t>WEALTH</a:t>
            </a:r>
            <a:endParaRPr lang="en-ZA" sz="1600" dirty="0">
              <a:latin typeface="Raleway" panose="020B05030301010600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D54F52-B895-401F-B1BB-05BC22EB43C3}"/>
              </a:ext>
            </a:extLst>
          </p:cNvPr>
          <p:cNvSpPr/>
          <p:nvPr/>
        </p:nvSpPr>
        <p:spPr>
          <a:xfrm>
            <a:off x="467544" y="4342049"/>
            <a:ext cx="7704856" cy="720080"/>
          </a:xfrm>
          <a:prstGeom prst="rect">
            <a:avLst/>
          </a:prstGeom>
          <a:solidFill>
            <a:srgbClr val="9A9B4B"/>
          </a:solidFill>
          <a:ln>
            <a:solidFill>
              <a:srgbClr val="9A9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latin typeface="Raleway" panose="020B0503030101060003" pitchFamily="34" charset="0"/>
              </a:rPr>
              <a:t>PROFILE ABI PARTNERS </a:t>
            </a:r>
            <a:r>
              <a:rPr lang="en-ZA" sz="1600" dirty="0">
                <a:latin typeface="Raleway" panose="020B0503030101060003" pitchFamily="34" charset="0"/>
              </a:rPr>
              <a:t>TO ENCOURAGE COLLABORATION</a:t>
            </a:r>
            <a:endParaRPr lang="en-US" sz="1600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3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50"/>
          <p:cNvSpPr txBox="1">
            <a:spLocks noChangeArrowheads="1"/>
          </p:cNvSpPr>
          <p:nvPr/>
        </p:nvSpPr>
        <p:spPr bwMode="auto">
          <a:xfrm>
            <a:off x="316467" y="2636912"/>
            <a:ext cx="44740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ZA" dirty="0">
                <a:latin typeface="Raleway" panose="020B0503030101060003" pitchFamily="34" charset="0"/>
                <a:ea typeface="Adobe Gothic Std B" pitchFamily="34" charset="-128"/>
              </a:rPr>
              <a:t>AUDIENCE OVERVIEW: </a:t>
            </a:r>
            <a:r>
              <a:rPr lang="en-ZA" sz="1100" dirty="0">
                <a:latin typeface="Raleway" panose="020B0503030101060003" pitchFamily="34" charset="0"/>
                <a:ea typeface="Adobe Gothic Std B" pitchFamily="34" charset="-128"/>
              </a:rPr>
              <a:t>1 Nov</a:t>
            </a:r>
            <a:r>
              <a:rPr lang="en-ZA" sz="1100" dirty="0">
                <a:latin typeface="Raleway" panose="020B0503030101060003" pitchFamily="34" charset="0"/>
              </a:rPr>
              <a:t> 2019 – 31 Oct 2020</a:t>
            </a:r>
          </a:p>
          <a:p>
            <a:pPr eaLnBrk="1" hangingPunct="1"/>
            <a:endParaRPr lang="en-ZA" dirty="0">
              <a:latin typeface="Raleway" panose="020B0503030101060003" pitchFamily="34" charset="0"/>
              <a:ea typeface="Adobe Gothic Std B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122" y="3181481"/>
            <a:ext cx="4775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atin typeface="Raleway" panose="020B0503030101060003" pitchFamily="34" charset="0"/>
                <a:cs typeface="Britannic Bold"/>
              </a:rPr>
              <a:t>2019-2020 </a:t>
            </a:r>
            <a:r>
              <a:rPr lang="en-US" sz="2000" dirty="0">
                <a:latin typeface="Raleway" panose="020B0503030101060003" pitchFamily="34" charset="0"/>
                <a:cs typeface="Britannic Bold"/>
              </a:rPr>
              <a:t>(12 months)</a:t>
            </a:r>
            <a:endParaRPr lang="en-US" sz="3600" dirty="0">
              <a:latin typeface="Raleway" panose="020B0503030101060003" pitchFamily="34" charset="0"/>
              <a:cs typeface="Britannic 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9152" y="4077072"/>
            <a:ext cx="33601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4400" dirty="0">
                <a:latin typeface="Raleway" panose="020B0503030101060003" pitchFamily="34" charset="0"/>
                <a:cs typeface="Britannic Bold"/>
              </a:rPr>
              <a:t>1348 (+4%)</a:t>
            </a:r>
            <a:endParaRPr lang="en-US" sz="4400" b="1" dirty="0">
              <a:solidFill>
                <a:srgbClr val="426B7D"/>
              </a:solidFill>
              <a:latin typeface="Raleway" panose="020B0503030101060003" pitchFamily="34" charset="0"/>
              <a:cs typeface="Britannic Bold"/>
            </a:endParaRPr>
          </a:p>
        </p:txBody>
      </p:sp>
      <p:sp>
        <p:nvSpPr>
          <p:cNvPr id="26" name="TextBox 241"/>
          <p:cNvSpPr txBox="1">
            <a:spLocks noChangeArrowheads="1"/>
          </p:cNvSpPr>
          <p:nvPr/>
        </p:nvSpPr>
        <p:spPr bwMode="auto">
          <a:xfrm>
            <a:off x="278818" y="4337839"/>
            <a:ext cx="10105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ZA" dirty="0">
                <a:latin typeface="Raleway" panose="020B0503030101060003" pitchFamily="34" charset="0"/>
                <a:ea typeface="Adobe Gothic Std B" pitchFamily="34" charset="-128"/>
              </a:rPr>
              <a:t>VISITS</a:t>
            </a:r>
          </a:p>
        </p:txBody>
      </p:sp>
      <p:sp>
        <p:nvSpPr>
          <p:cNvPr id="27" name="TextBox 241"/>
          <p:cNvSpPr txBox="1">
            <a:spLocks noChangeArrowheads="1"/>
          </p:cNvSpPr>
          <p:nvPr/>
        </p:nvSpPr>
        <p:spPr bwMode="auto">
          <a:xfrm>
            <a:off x="278816" y="5033821"/>
            <a:ext cx="198561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ZA" dirty="0">
                <a:latin typeface="Raleway" panose="020B0503030101060003" pitchFamily="34" charset="0"/>
                <a:ea typeface="Adobe Gothic Std B" pitchFamily="34" charset="-128"/>
              </a:rPr>
              <a:t>PAGEVIEWS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93450" y="4747314"/>
            <a:ext cx="24482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Raleway" panose="020B0503030101060003" pitchFamily="34" charset="0"/>
                <a:cs typeface="Britannic Bold"/>
              </a:rPr>
              <a:t>3314</a:t>
            </a:r>
            <a:endParaRPr lang="en-US" sz="4400" b="1" dirty="0">
              <a:solidFill>
                <a:srgbClr val="426B7D"/>
              </a:solidFill>
              <a:latin typeface="Raleway" panose="020B0503030101060003" pitchFamily="34" charset="0"/>
              <a:cs typeface="Britannic Bold"/>
            </a:endParaRPr>
          </a:p>
        </p:txBody>
      </p:sp>
      <p:sp>
        <p:nvSpPr>
          <p:cNvPr id="16" name="TextBox 250">
            <a:extLst>
              <a:ext uri="{FF2B5EF4-FFF2-40B4-BE49-F238E27FC236}">
                <a16:creationId xmlns:a16="http://schemas.microsoft.com/office/drawing/2014/main" id="{E23BC0A8-181E-4946-9D1B-578869F4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976" y="190381"/>
            <a:ext cx="59517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ZA" sz="3600" dirty="0">
                <a:latin typeface="Raleway" panose="020B0503030101060003" pitchFamily="34" charset="0"/>
                <a:ea typeface="Adobe Gothic Std B" pitchFamily="34" charset="-128"/>
              </a:rPr>
              <a:t>ABI COMMUNICATIONS</a:t>
            </a:r>
          </a:p>
        </p:txBody>
      </p:sp>
      <p:sp>
        <p:nvSpPr>
          <p:cNvPr id="25" name="TextBox 241">
            <a:extLst>
              <a:ext uri="{FF2B5EF4-FFF2-40B4-BE49-F238E27FC236}">
                <a16:creationId xmlns:a16="http://schemas.microsoft.com/office/drawing/2014/main" id="{418A3871-AEFA-4778-8CC2-094D06F52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709" y="5036334"/>
            <a:ext cx="22535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ZA" dirty="0">
                <a:latin typeface="Raleway" panose="020B0503030101060003" pitchFamily="34" charset="0"/>
                <a:ea typeface="Adobe Gothic Std B" pitchFamily="34" charset="-128"/>
              </a:rPr>
              <a:t>PAGES PER VISIT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B36BDA-68CB-453C-96FB-7C443385D722}"/>
              </a:ext>
            </a:extLst>
          </p:cNvPr>
          <p:cNvSpPr txBox="1"/>
          <p:nvPr/>
        </p:nvSpPr>
        <p:spPr>
          <a:xfrm>
            <a:off x="6660232" y="4747314"/>
            <a:ext cx="24482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Raleway" panose="020B0503030101060003" pitchFamily="34" charset="0"/>
                <a:cs typeface="Britannic Bold"/>
              </a:rPr>
              <a:t>1.86</a:t>
            </a:r>
          </a:p>
        </p:txBody>
      </p:sp>
      <p:sp>
        <p:nvSpPr>
          <p:cNvPr id="31" name="TextBox 241">
            <a:extLst>
              <a:ext uri="{FF2B5EF4-FFF2-40B4-BE49-F238E27FC236}">
                <a16:creationId xmlns:a16="http://schemas.microsoft.com/office/drawing/2014/main" id="{97BE56AC-6831-4D9F-81C1-7536AB084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282" y="5731254"/>
            <a:ext cx="198561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ZA" dirty="0">
                <a:latin typeface="Raleway" panose="020B0503030101060003" pitchFamily="34" charset="0"/>
                <a:ea typeface="Adobe Gothic Std B" pitchFamily="34" charset="-128"/>
              </a:rPr>
              <a:t>TIME ON SITE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005617-C0AF-493A-B19A-352DB6B91487}"/>
              </a:ext>
            </a:extLst>
          </p:cNvPr>
          <p:cNvSpPr txBox="1"/>
          <p:nvPr/>
        </p:nvSpPr>
        <p:spPr>
          <a:xfrm>
            <a:off x="2081481" y="5444747"/>
            <a:ext cx="24482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Raleway" panose="020B0503030101060003" pitchFamily="34" charset="0"/>
                <a:cs typeface="Britannic Bold"/>
              </a:rPr>
              <a:t>1.57 </a:t>
            </a:r>
            <a:r>
              <a:rPr lang="en-US" sz="1600" dirty="0">
                <a:latin typeface="Raleway" panose="020B0503030101060003" pitchFamily="34" charset="0"/>
                <a:cs typeface="Britannic Bold"/>
              </a:rPr>
              <a:t>min</a:t>
            </a:r>
            <a:endParaRPr lang="en-US" sz="4400" dirty="0">
              <a:latin typeface="Raleway" panose="020B0503030101060003" pitchFamily="34" charset="0"/>
              <a:cs typeface="Britannic Bold"/>
            </a:endParaRPr>
          </a:p>
        </p:txBody>
      </p:sp>
      <p:sp>
        <p:nvSpPr>
          <p:cNvPr id="33" name="TextBox 241">
            <a:extLst>
              <a:ext uri="{FF2B5EF4-FFF2-40B4-BE49-F238E27FC236}">
                <a16:creationId xmlns:a16="http://schemas.microsoft.com/office/drawing/2014/main" id="{2304B0DF-DBF2-43AD-A643-5E98CB859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5731254"/>
            <a:ext cx="198561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ZA" dirty="0">
                <a:latin typeface="Raleway" panose="020B0503030101060003" pitchFamily="34" charset="0"/>
                <a:ea typeface="Adobe Gothic Std B" pitchFamily="34" charset="-128"/>
              </a:rPr>
              <a:t>BOUNCE RATE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7AB920-3415-4849-B0E8-9D62E8521714}"/>
              </a:ext>
            </a:extLst>
          </p:cNvPr>
          <p:cNvSpPr txBox="1"/>
          <p:nvPr/>
        </p:nvSpPr>
        <p:spPr>
          <a:xfrm>
            <a:off x="6516215" y="5444747"/>
            <a:ext cx="24482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Raleway" panose="020B0503030101060003" pitchFamily="34" charset="0"/>
                <a:cs typeface="Britannic Bold"/>
              </a:rPr>
              <a:t>71 %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037504-76C3-42E2-B4A8-8B8E3E5DE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63" t="21246" r="2611" b="54199"/>
          <a:stretch/>
        </p:blipFill>
        <p:spPr>
          <a:xfrm>
            <a:off x="395288" y="1100323"/>
            <a:ext cx="8541806" cy="150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2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50">
            <a:extLst>
              <a:ext uri="{FF2B5EF4-FFF2-40B4-BE49-F238E27FC236}">
                <a16:creationId xmlns:a16="http://schemas.microsoft.com/office/drawing/2014/main" id="{E23BC0A8-181E-4946-9D1B-578869F4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88640"/>
            <a:ext cx="59517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ZA" sz="3600" dirty="0">
                <a:latin typeface="Raleway" panose="020B0503030101060003" pitchFamily="34" charset="0"/>
                <a:ea typeface="Adobe Gothic Std B" pitchFamily="34" charset="-128"/>
              </a:rPr>
              <a:t>ABI SOCIAL REPORT</a:t>
            </a:r>
          </a:p>
        </p:txBody>
      </p:sp>
      <p:sp>
        <p:nvSpPr>
          <p:cNvPr id="20" name="TextBox 250">
            <a:extLst>
              <a:ext uri="{FF2B5EF4-FFF2-40B4-BE49-F238E27FC236}">
                <a16:creationId xmlns:a16="http://schemas.microsoft.com/office/drawing/2014/main" id="{77CBAB72-92CD-41BC-90F2-453E62DB7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2" y="1700808"/>
            <a:ext cx="4630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ZA" dirty="0">
                <a:latin typeface="Raleway" panose="020B0503030101060003" pitchFamily="34" charset="0"/>
                <a:ea typeface="Adobe Gothic Std B" pitchFamily="34" charset="-128"/>
              </a:rPr>
              <a:t>SOCIAL MEDIA PLATFORMS (2019-2020)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605259-7402-4505-A5AC-04836AAD1BEC}"/>
              </a:ext>
            </a:extLst>
          </p:cNvPr>
          <p:cNvSpPr txBox="1"/>
          <p:nvPr/>
        </p:nvSpPr>
        <p:spPr>
          <a:xfrm>
            <a:off x="1050832" y="2324932"/>
            <a:ext cx="22646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Raleway" panose="020B0503030101060003" pitchFamily="34" charset="0"/>
              </a:rPr>
              <a:t>FACEBOOK</a:t>
            </a:r>
          </a:p>
          <a:p>
            <a:r>
              <a:rPr lang="en-ZA" sz="1600" dirty="0">
                <a:latin typeface="Raleway" panose="020B0503030101060003" pitchFamily="34" charset="0"/>
              </a:rPr>
              <a:t>FOLLOWERS: </a:t>
            </a:r>
          </a:p>
          <a:p>
            <a:r>
              <a:rPr lang="en-US" sz="3200" b="1" dirty="0">
                <a:solidFill>
                  <a:srgbClr val="9A9B4B"/>
                </a:solidFill>
                <a:latin typeface="Raleway" panose="020B0503030101060003" pitchFamily="34" charset="0"/>
              </a:rPr>
              <a:t>1136</a:t>
            </a:r>
            <a:r>
              <a:rPr lang="en-ZA" sz="3200" b="1" dirty="0">
                <a:solidFill>
                  <a:srgbClr val="9A9B4B"/>
                </a:solidFill>
                <a:latin typeface="Raleway" panose="020B0503030101060003" pitchFamily="34" charset="0"/>
              </a:rPr>
              <a:t> </a:t>
            </a:r>
            <a:r>
              <a:rPr lang="en-ZA" sz="2400" b="1" dirty="0">
                <a:solidFill>
                  <a:srgbClr val="9A9B4B"/>
                </a:solidFill>
                <a:latin typeface="Raleway" panose="020B0503030101060003" pitchFamily="34" charset="0"/>
              </a:rPr>
              <a:t>(+13 %)</a:t>
            </a:r>
            <a:endParaRPr lang="en-US" sz="2400" b="1" dirty="0">
              <a:solidFill>
                <a:srgbClr val="9A9B4B"/>
              </a:solidFill>
              <a:latin typeface="Raleway" panose="020B0503030101060003" pitchFamily="34" charset="0"/>
            </a:endParaRPr>
          </a:p>
          <a:p>
            <a:endParaRPr lang="en-ZA" sz="2400" b="1" dirty="0">
              <a:latin typeface="Raleway" panose="020B0503030101060003" pitchFamily="34" charset="0"/>
            </a:endParaRPr>
          </a:p>
          <a:p>
            <a:r>
              <a:rPr lang="en-ZA" sz="2400" b="1" dirty="0">
                <a:latin typeface="Raleway" panose="020B0503030101060003" pitchFamily="34" charset="0"/>
              </a:rPr>
              <a:t>+ 131 new followers</a:t>
            </a:r>
          </a:p>
          <a:p>
            <a:endParaRPr lang="en-ZA" sz="2000" b="1" dirty="0">
              <a:latin typeface="Raleway" panose="020B0503030101060003" pitchFamily="34" charset="0"/>
            </a:endParaRPr>
          </a:p>
        </p:txBody>
      </p:sp>
      <p:pic>
        <p:nvPicPr>
          <p:cNvPr id="24" name="Graphic 1">
            <a:extLst>
              <a:ext uri="{FF2B5EF4-FFF2-40B4-BE49-F238E27FC236}">
                <a16:creationId xmlns:a16="http://schemas.microsoft.com/office/drawing/2014/main" id="{4E4F98DF-E0E7-435F-BCD9-9C38D1AD1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50802"/>
            <a:ext cx="876300" cy="914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AB9B2FA-2D7C-4DF5-A960-971797D38894}"/>
              </a:ext>
            </a:extLst>
          </p:cNvPr>
          <p:cNvSpPr txBox="1"/>
          <p:nvPr/>
        </p:nvSpPr>
        <p:spPr>
          <a:xfrm>
            <a:off x="3834529" y="2306011"/>
            <a:ext cx="2361263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Raleway" panose="020B0503030101060003" pitchFamily="34" charset="0"/>
              </a:rPr>
              <a:t>TWITTER</a:t>
            </a:r>
          </a:p>
          <a:p>
            <a:r>
              <a:rPr lang="en-ZA" sz="1600" dirty="0">
                <a:latin typeface="Raleway" panose="020B0503030101060003" pitchFamily="34" charset="0"/>
              </a:rPr>
              <a:t>FOLLOWERS: </a:t>
            </a:r>
          </a:p>
          <a:p>
            <a:r>
              <a:rPr lang="en-ZA" sz="3200" b="1" dirty="0">
                <a:solidFill>
                  <a:srgbClr val="9A9B4B"/>
                </a:solidFill>
                <a:latin typeface="Raleway" panose="020B0503030101060003" pitchFamily="34" charset="0"/>
              </a:rPr>
              <a:t>601 </a:t>
            </a:r>
            <a:r>
              <a:rPr lang="en-ZA" b="1" dirty="0">
                <a:solidFill>
                  <a:srgbClr val="9A9B4B"/>
                </a:solidFill>
                <a:latin typeface="Raleway" panose="020B0503030101060003" pitchFamily="34" charset="0"/>
              </a:rPr>
              <a:t>(</a:t>
            </a:r>
            <a:r>
              <a:rPr lang="en-ZA" sz="2400" b="1" dirty="0">
                <a:solidFill>
                  <a:srgbClr val="9A9B4B"/>
                </a:solidFill>
                <a:latin typeface="Raleway" panose="020B0503030101060003" pitchFamily="34" charset="0"/>
              </a:rPr>
              <a:t>+7 %)</a:t>
            </a:r>
          </a:p>
          <a:p>
            <a:endParaRPr lang="en-ZA" sz="2400" b="1" dirty="0">
              <a:latin typeface="Raleway" panose="020B0503030101060003" pitchFamily="34" charset="0"/>
            </a:endParaRPr>
          </a:p>
          <a:p>
            <a:r>
              <a:rPr lang="en-ZA" sz="2400" b="1" dirty="0">
                <a:latin typeface="Raleway" panose="020B0503030101060003" pitchFamily="34" charset="0"/>
              </a:rPr>
              <a:t>+ 38 new followers</a:t>
            </a:r>
          </a:p>
          <a:p>
            <a:endParaRPr lang="en-ZA" sz="2000" b="1" dirty="0">
              <a:latin typeface="Raleway" panose="020B0503030101060003" pitchFamily="34" charset="0"/>
            </a:endParaRPr>
          </a:p>
          <a:p>
            <a:endParaRPr lang="en-ZA" sz="900" b="1" dirty="0">
              <a:solidFill>
                <a:schemeClr val="accent6"/>
              </a:solidFill>
              <a:latin typeface="Raleway" panose="020B0503030101060003" pitchFamily="34" charset="0"/>
            </a:endParaRPr>
          </a:p>
        </p:txBody>
      </p:sp>
      <p:pic>
        <p:nvPicPr>
          <p:cNvPr id="30" name="Graphic 16">
            <a:extLst>
              <a:ext uri="{FF2B5EF4-FFF2-40B4-BE49-F238E27FC236}">
                <a16:creationId xmlns:a16="http://schemas.microsoft.com/office/drawing/2014/main" id="{5DCE8862-6FDB-48B3-B7B0-592B328C6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32" y="2182032"/>
            <a:ext cx="8763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2EC1240-DD07-4ED4-860D-101D713AAC2D}"/>
              </a:ext>
            </a:extLst>
          </p:cNvPr>
          <p:cNvSpPr txBox="1"/>
          <p:nvPr/>
        </p:nvSpPr>
        <p:spPr>
          <a:xfrm>
            <a:off x="6660232" y="2324932"/>
            <a:ext cx="25922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Raleway" panose="020B0503030101060003" pitchFamily="34" charset="0"/>
              </a:rPr>
              <a:t>INSTAGRAM</a:t>
            </a:r>
          </a:p>
          <a:p>
            <a:r>
              <a:rPr lang="en-ZA" sz="1600" dirty="0">
                <a:latin typeface="Raleway" panose="020B0503030101060003" pitchFamily="34" charset="0"/>
              </a:rPr>
              <a:t>FOLLOWERS: </a:t>
            </a:r>
          </a:p>
          <a:p>
            <a:r>
              <a:rPr lang="en-US" sz="3200" b="1" dirty="0">
                <a:solidFill>
                  <a:srgbClr val="9A9B4B"/>
                </a:solidFill>
                <a:latin typeface="Raleway" panose="020B0503030101060003" pitchFamily="34" charset="0"/>
              </a:rPr>
              <a:t>715 (+31%)</a:t>
            </a:r>
            <a:endParaRPr lang="en-ZA" sz="3200" b="1" dirty="0">
              <a:solidFill>
                <a:srgbClr val="9A9B4B"/>
              </a:solidFill>
              <a:latin typeface="Raleway" panose="020B0503030101060003" pitchFamily="34" charset="0"/>
            </a:endParaRPr>
          </a:p>
          <a:p>
            <a:endParaRPr lang="en-ZA" sz="2400" b="1" dirty="0">
              <a:latin typeface="Raleway" panose="020B0503030101060003" pitchFamily="34" charset="0"/>
            </a:endParaRPr>
          </a:p>
          <a:p>
            <a:r>
              <a:rPr lang="en-ZA" sz="2400" b="1" dirty="0">
                <a:latin typeface="Raleway" panose="020B0503030101060003" pitchFamily="34" charset="0"/>
              </a:rPr>
              <a:t>+ 169 new followers</a:t>
            </a:r>
          </a:p>
          <a:p>
            <a:endParaRPr lang="en-ZA" b="1" dirty="0">
              <a:latin typeface="Raleway" panose="020B0503030101060003" pitchFamily="34" charset="0"/>
            </a:endParaRPr>
          </a:p>
        </p:txBody>
      </p:sp>
      <p:pic>
        <p:nvPicPr>
          <p:cNvPr id="32" name="Graphic 22">
            <a:extLst>
              <a:ext uri="{FF2B5EF4-FFF2-40B4-BE49-F238E27FC236}">
                <a16:creationId xmlns:a16="http://schemas.microsoft.com/office/drawing/2014/main" id="{41572E92-F858-48C2-A98B-44F51AD215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36" y="2157671"/>
            <a:ext cx="876300" cy="914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78CD31-E821-EC4E-BAA9-FAF20752A4FC}"/>
              </a:ext>
            </a:extLst>
          </p:cNvPr>
          <p:cNvSpPr/>
          <p:nvPr/>
        </p:nvSpPr>
        <p:spPr>
          <a:xfrm>
            <a:off x="617662" y="4926512"/>
            <a:ext cx="5179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dirty="0">
                <a:latin typeface="Raleway" panose="020B0503030101060003" pitchFamily="34" charset="0"/>
              </a:rPr>
              <a:t>TOTAL FACEBOOK REACH: 28 313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495F06-B68E-C941-A285-742E24248B48}"/>
              </a:ext>
            </a:extLst>
          </p:cNvPr>
          <p:cNvSpPr/>
          <p:nvPr/>
        </p:nvSpPr>
        <p:spPr>
          <a:xfrm>
            <a:off x="611560" y="5919663"/>
            <a:ext cx="427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dirty="0">
                <a:latin typeface="Raleway" panose="020B0503030101060003" pitchFamily="34" charset="0"/>
              </a:rPr>
              <a:t>NEWSLETTER REACH: 1 240</a:t>
            </a:r>
          </a:p>
        </p:txBody>
      </p:sp>
    </p:spTree>
    <p:extLst>
      <p:ext uri="{BB962C8B-B14F-4D97-AF65-F5344CB8AC3E}">
        <p14:creationId xmlns:p14="http://schemas.microsoft.com/office/powerpoint/2010/main" val="265950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50">
            <a:extLst>
              <a:ext uri="{FF2B5EF4-FFF2-40B4-BE49-F238E27FC236}">
                <a16:creationId xmlns:a16="http://schemas.microsoft.com/office/drawing/2014/main" id="{E23BC0A8-181E-4946-9D1B-578869F4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88640"/>
            <a:ext cx="59517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ZA" sz="3600" dirty="0">
                <a:latin typeface="Raleway" panose="020B0503030101060003" pitchFamily="34" charset="0"/>
                <a:ea typeface="Adobe Gothic Std B" pitchFamily="34" charset="-128"/>
              </a:rPr>
              <a:t>ABI COMMUNICATIONS</a:t>
            </a:r>
          </a:p>
        </p:txBody>
      </p:sp>
      <p:sp>
        <p:nvSpPr>
          <p:cNvPr id="20" name="TextBox 250">
            <a:extLst>
              <a:ext uri="{FF2B5EF4-FFF2-40B4-BE49-F238E27FC236}">
                <a16:creationId xmlns:a16="http://schemas.microsoft.com/office/drawing/2014/main" id="{77CBAB72-92CD-41BC-90F2-453E62DB7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2" y="1556792"/>
            <a:ext cx="80151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ZA" dirty="0">
                <a:latin typeface="Raleway" panose="020B0503030101060003" pitchFamily="34" charset="0"/>
                <a:ea typeface="Adobe Gothic Std B" pitchFamily="34" charset="-128"/>
              </a:rPr>
              <a:t>OTHER ABI FEATURES / CAMPAIGNS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605259-7402-4505-A5AC-04836AAD1BEC}"/>
              </a:ext>
            </a:extLst>
          </p:cNvPr>
          <p:cNvSpPr txBox="1"/>
          <p:nvPr/>
        </p:nvSpPr>
        <p:spPr>
          <a:xfrm>
            <a:off x="539552" y="2204864"/>
            <a:ext cx="801511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Raleway" panose="020B0503030101060003" pitchFamily="34" charset="0"/>
              </a:rPr>
              <a:t>REVISIONING ROLL-OUT: Connect with WWF, rolling out revisioning steps, workshops (Fynbos Forum &amp; other)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>
              <a:latin typeface="Raleway" panose="020B05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Raleway" panose="020B0503030101060003" pitchFamily="34" charset="0"/>
              </a:rPr>
              <a:t>PARTNER FOCUS: MEMBER OF THE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>
              <a:latin typeface="Raleway" panose="020B05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Raleway" panose="020B0503030101060003" pitchFamily="34" charset="0"/>
              </a:rPr>
              <a:t>GREEN ECONOMY: WOOD / PELLETS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>
              <a:latin typeface="Raleway" panose="020B05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Raleway" panose="020B0503030101060003" pitchFamily="34" charset="0"/>
              </a:rPr>
              <a:t>MEDIA: Work with WWF SA, Alien clearing, CAPE newsletters etc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>
              <a:latin typeface="Raleway" panose="020B05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Raleway" panose="020B0503030101060003" pitchFamily="34" charset="0"/>
              </a:rPr>
              <a:t>INSTAGRAM Takeovers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>
              <a:latin typeface="Raleway" panose="020B05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Raleway" panose="020B0503030101060003" pitchFamily="34" charset="0"/>
              </a:rPr>
              <a:t>CAPE LEGACY</a:t>
            </a:r>
          </a:p>
          <a:p>
            <a:endParaRPr lang="en-ZA" dirty="0">
              <a:latin typeface="Raleway" panose="020B0503030101060003" pitchFamily="34" charset="0"/>
            </a:endParaRPr>
          </a:p>
          <a:p>
            <a:endParaRPr lang="en-ZA" dirty="0">
              <a:latin typeface="Raleway" panose="020B050303010106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dirty="0">
              <a:latin typeface="Raleway" panose="020B0503030101060003" pitchFamily="34" charset="0"/>
            </a:endParaRPr>
          </a:p>
          <a:p>
            <a:endParaRPr lang="en-ZA" sz="1600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20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47583</TotalTime>
  <Words>190</Words>
  <Application>Microsoft Macintosh PowerPoint</Application>
  <PresentationFormat>On-screen Show (4:3)</PresentationFormat>
  <Paragraphs>59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LoveGreen</dc:creator>
  <cp:lastModifiedBy>Heather D'Alton</cp:lastModifiedBy>
  <cp:revision>858</cp:revision>
  <dcterms:created xsi:type="dcterms:W3CDTF">2011-07-20T10:11:18Z</dcterms:created>
  <dcterms:modified xsi:type="dcterms:W3CDTF">2020-11-09T15:21:44Z</dcterms:modified>
</cp:coreProperties>
</file>