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60" r:id="rId2"/>
  </p:sldMasterIdLst>
  <p:notesMasterIdLst>
    <p:notesMasterId r:id="rId9"/>
  </p:notesMasterIdLst>
  <p:sldIdLst>
    <p:sldId id="301" r:id="rId3"/>
    <p:sldId id="352" r:id="rId4"/>
    <p:sldId id="389" r:id="rId5"/>
    <p:sldId id="392" r:id="rId6"/>
    <p:sldId id="390" r:id="rId7"/>
    <p:sldId id="39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7FED79-2C5E-4475-B9E2-DE12A94180B6}">
          <p14:sldIdLst>
            <p14:sldId id="301"/>
            <p14:sldId id="352"/>
            <p14:sldId id="389"/>
            <p14:sldId id="392"/>
            <p14:sldId id="390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A50E-7637-4B66-BCA6-45D65176D1DA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7D45A-F35B-4F45-964C-647251CACE1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72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DC86-6AB3-410B-A0B2-78BC22447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91740A-AAA4-4DEB-8BC6-01F0034CD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2E33-1A04-4A18-A5EA-03A0D44E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35BAA-61D2-4B2C-92B9-EFEBD882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C427E-6BFC-4CBB-8462-5A4086C8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74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3CCB-38FC-4291-A758-225E8158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44ABA-4A02-4441-8FEC-339146631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A7A2-247E-4EB1-8050-2B42CFBA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C480-A967-496E-9DD0-43CE2D4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AE38-A4F8-4D9A-8E88-0E765FD4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608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38E80-867A-44FA-8752-ACF42AD54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9A3A8-B7E1-492F-89B0-432BF0BEC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99EAC-ED0D-4256-960A-D54BE77F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C956A-8E41-408F-A8B0-ADFDC44A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AC1C3-468F-46ED-ACCB-F692E204C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082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87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0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2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71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8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DFAA-EB7D-4A6F-AB9D-0B82DC682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CA67-CC13-451E-B116-E9E75DCCB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2BE7-4325-4D16-9ACA-69182C68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0BAEB-C5D7-4347-8021-13E2A7B0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7F8CA-64C9-476D-A1F9-454E4E69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8960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9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4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8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885F-AF12-4BEE-B1E0-968F8AC9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5C5C4-456A-455C-80F3-2FB3650D7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14823-509A-4F67-85D3-C40D8E49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546BA-0F5D-40EE-8474-F1C6121E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7870F-2806-4461-B81A-192EB209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01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E581B-0D37-4A71-8F76-2D298070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F821D-18E7-4C78-BF16-2C8BD5DCF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A167F-4DEF-41BC-92CC-942C6D180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8CB7F-5604-46CD-AC1F-24171DCB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F03E-452D-4E81-931C-FFFDF319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307CC-D065-4265-8EC1-8C4214B4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390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E3C6-CE6C-4086-BA22-84BE24224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F4C0-E5B2-481F-BBDD-D055B439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38FFA-3AF2-45EA-BDBE-60A278852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477A0-A375-4359-A776-4D5924BE7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5605E-E8A6-457C-A8D3-6B06AD7E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B99AD6-A8C2-442D-B9FC-F34E5A2D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41EF4-B51A-4336-9BEE-2A8084AC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FBFDD-D098-46EE-85DD-85B42293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80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6C8E-D02F-48F8-8A0E-8CADC3A78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C644F-2522-4644-BA87-E4DEBF60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A2894-2A17-44DF-9012-0D14FBC5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390CB-F641-41D7-9139-037315BA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13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B85AD-ADF8-4944-BC1C-C535A59A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2B3A1-F7A4-4048-BEFA-E3FEA4E5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8F6AD-5CBC-4CAD-B670-CC957508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6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8614-E8D0-4CB4-A7D4-2CB230B3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39DD3-37C0-40CF-AEAF-959AC4A2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23290-421C-4EA4-9FAF-CDE16AF6D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445BE-93F0-429C-8CBB-889A77E0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DEE4E-08C3-44C3-A31C-50287A6DF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87E17-79FC-4C8B-ABE7-E78C7EAA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0318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E0F1-F425-4F0A-A9CA-D3D20152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EF180-7185-421B-8D5C-10FD9F1ED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BB481-1E7B-4CBF-ACCF-F7AE675D6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7BF06-059C-4D59-991A-E8B640AE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EDC6F-EA0D-4A7C-B397-2110056B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4EE77-75A4-43E8-8761-5B2C16E80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909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68FFB5-DDB2-4FE5-82CD-1BAA33EB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33E03-479B-4729-9ACF-CEBC4999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3603E-E6EA-4C66-96F8-9898E09DDF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0D0B2-6BB6-49FE-911C-E082FDD8903F}" type="datetimeFigureOut">
              <a:rPr lang="en-ZA" smtClean="0"/>
              <a:t>2021/10/26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27075-65FC-48A4-98CC-FF9909FE3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0C31C-4391-4FBB-A946-073DAF26C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BB902-2411-4681-99B2-6F7A9B39EA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65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32B0-7F20-44C0-B87D-E2485A7C930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667EC-A20B-4467-8B32-B20E6F5C5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8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559" y="4008152"/>
            <a:ext cx="9144000" cy="1083212"/>
          </a:xfrm>
        </p:spPr>
        <p:txBody>
          <a:bodyPr>
            <a:noAutofit/>
          </a:bodyPr>
          <a:lstStyle/>
          <a:p>
            <a:r>
              <a:rPr lang="en-ZA" sz="4000" b="1" i="0" dirty="0">
                <a:solidFill>
                  <a:srgbClr val="000000"/>
                </a:solidFill>
                <a:effectLst/>
              </a:rPr>
              <a:t>Agulhas Biodiversity Initiative (ABI</a:t>
            </a:r>
            <a:r>
              <a:rPr lang="en-ZA" sz="4000" b="1" dirty="0">
                <a:solidFill>
                  <a:srgbClr val="000000"/>
                </a:solidFill>
              </a:rPr>
              <a:t>)</a:t>
            </a:r>
            <a:endParaRPr lang="en-ZA" sz="4000" b="1" i="0" dirty="0">
              <a:solidFill>
                <a:srgbClr val="000000"/>
              </a:solidFill>
              <a:effectLst/>
            </a:endParaRPr>
          </a:p>
          <a:p>
            <a:r>
              <a:rPr lang="en-US" sz="4000" b="1" dirty="0"/>
              <a:t>Towards a Biosphere Reserve model..?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58" y="499869"/>
            <a:ext cx="5300483" cy="2932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"/>
            <a:ext cx="705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"/>
            <a:ext cx="705158" cy="685800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45" y="5571890"/>
            <a:ext cx="803968" cy="1094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7ACD5-C631-4517-BAD8-738C5B525F71}"/>
              </a:ext>
            </a:extLst>
          </p:cNvPr>
          <p:cNvSpPr txBox="1"/>
          <p:nvPr/>
        </p:nvSpPr>
        <p:spPr>
          <a:xfrm>
            <a:off x="151002" y="122977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Opportunities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E97DF-24BB-4D28-B509-842B896EF26E}"/>
              </a:ext>
            </a:extLst>
          </p:cNvPr>
          <p:cNvSpPr txBox="1"/>
          <p:nvPr/>
        </p:nvSpPr>
        <p:spPr>
          <a:xfrm>
            <a:off x="1137902" y="889234"/>
            <a:ext cx="10793611" cy="555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Become part of a </a:t>
            </a:r>
            <a:r>
              <a:rPr lang="en-US" sz="3200" b="1" i="1" dirty="0">
                <a:latin typeface="Century Gothic" panose="020B0502020202020204" pitchFamily="34" charset="0"/>
              </a:rPr>
              <a:t>global</a:t>
            </a:r>
            <a:r>
              <a:rPr lang="en-US" sz="3200" dirty="0">
                <a:latin typeface="Century Gothic" panose="020B0502020202020204" pitchFamily="34" charset="0"/>
              </a:rPr>
              <a:t> network of </a:t>
            </a:r>
            <a:r>
              <a:rPr lang="en-US" sz="3200" u="sng" dirty="0">
                <a:latin typeface="Century Gothic" panose="020B0502020202020204" pitchFamily="34" charset="0"/>
              </a:rPr>
              <a:t>+</a:t>
            </a:r>
            <a:r>
              <a:rPr lang="en-US" sz="3200" dirty="0">
                <a:latin typeface="Century Gothic" panose="020B0502020202020204" pitchFamily="34" charset="0"/>
              </a:rPr>
              <a:t>727 BRs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World Network of Island and Coastal BRs (WNICBR)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latin typeface="Century Gothic" panose="020B0502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UNESCO – BRs and World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 Heritage sites carry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considerable status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Limited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funding… 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Significant connections which can </a:t>
            </a:r>
            <a:r>
              <a:rPr lang="en-US" sz="3200" b="1" i="1" dirty="0">
                <a:latin typeface="Century Gothic" panose="020B0502020202020204" pitchFamily="34" charset="0"/>
              </a:rPr>
              <a:t>f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acilitate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3200" b="1" i="1" dirty="0">
                <a:latin typeface="Century Gothic" panose="020B0502020202020204" pitchFamily="34" charset="0"/>
              </a:rPr>
              <a:t>international partnerships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455431D-74F9-43E7-8616-B0800E24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65" y="2426637"/>
            <a:ext cx="4777154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5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"/>
            <a:ext cx="705158" cy="685800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45" y="5571890"/>
            <a:ext cx="803968" cy="1094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7ACD5-C631-4517-BAD8-738C5B525F71}"/>
              </a:ext>
            </a:extLst>
          </p:cNvPr>
          <p:cNvSpPr txBox="1"/>
          <p:nvPr/>
        </p:nvSpPr>
        <p:spPr>
          <a:xfrm>
            <a:off x="151002" y="122977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Opportunities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E97DF-24BB-4D28-B509-842B896EF26E}"/>
              </a:ext>
            </a:extLst>
          </p:cNvPr>
          <p:cNvSpPr txBox="1"/>
          <p:nvPr/>
        </p:nvSpPr>
        <p:spPr>
          <a:xfrm>
            <a:off x="1056790" y="1421894"/>
            <a:ext cx="10078419" cy="4978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Grow what you are good at…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“Responsible or nature-based tourism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Environmental education, skills and awareness, and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Fostering a green economy”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- ABI website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3200" dirty="0">
              <a:latin typeface="Century Gothic" panose="020B0502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All key priority elements for BRs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6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"/>
            <a:ext cx="705158" cy="685800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45" y="5571890"/>
            <a:ext cx="803968" cy="1094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7ACD5-C631-4517-BAD8-738C5B525F71}"/>
              </a:ext>
            </a:extLst>
          </p:cNvPr>
          <p:cNvSpPr txBox="1"/>
          <p:nvPr/>
        </p:nvSpPr>
        <p:spPr>
          <a:xfrm>
            <a:off x="151002" y="122977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Opportunities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E97DF-24BB-4D28-B509-842B896EF26E}"/>
              </a:ext>
            </a:extLst>
          </p:cNvPr>
          <p:cNvSpPr txBox="1"/>
          <p:nvPr/>
        </p:nvSpPr>
        <p:spPr>
          <a:xfrm>
            <a:off x="1049126" y="889234"/>
            <a:ext cx="10332047" cy="586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NB: ABI focus is to “improve landscapes”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Biosphere Reserves are, primarily, landscape scale initiatives…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ABI’s DNA aligns with BR principles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3200" dirty="0">
                <a:latin typeface="Century Gothic" panose="020B0502020202020204" pitchFamily="34" charset="0"/>
              </a:rPr>
              <a:t>Internationally recognised </a:t>
            </a:r>
            <a:r>
              <a:rPr lang="en-ZA" sz="3200" b="1" i="1" dirty="0">
                <a:latin typeface="Century Gothic" panose="020B0502020202020204" pitchFamily="34" charset="0"/>
              </a:rPr>
              <a:t>core, buffer </a:t>
            </a:r>
            <a:r>
              <a:rPr lang="en-ZA" sz="3200" dirty="0">
                <a:latin typeface="Century Gothic" panose="020B0502020202020204" pitchFamily="34" charset="0"/>
              </a:rPr>
              <a:t>and </a:t>
            </a:r>
            <a:r>
              <a:rPr lang="en-ZA" sz="3200" b="1" i="1" dirty="0">
                <a:latin typeface="Century Gothic" panose="020B0502020202020204" pitchFamily="34" charset="0"/>
              </a:rPr>
              <a:t>transitional</a:t>
            </a:r>
            <a:r>
              <a:rPr lang="en-ZA" sz="3200" dirty="0">
                <a:latin typeface="Century Gothic" panose="020B0502020202020204" pitchFamily="34" charset="0"/>
              </a:rPr>
              <a:t> areas…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Elegant solution to </a:t>
            </a:r>
            <a:r>
              <a:rPr lang="en-ZA" sz="3200" dirty="0">
                <a:latin typeface="Century Gothic" panose="020B0502020202020204" pitchFamily="34" charset="0"/>
              </a:rPr>
              <a:t>land and ocean management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Marine environment – BRs can significantly improve management of coastal and marine resources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7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"/>
            <a:ext cx="705158" cy="685800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45" y="5571890"/>
            <a:ext cx="803968" cy="1094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7ACD5-C631-4517-BAD8-738C5B525F71}"/>
              </a:ext>
            </a:extLst>
          </p:cNvPr>
          <p:cNvSpPr txBox="1"/>
          <p:nvPr/>
        </p:nvSpPr>
        <p:spPr>
          <a:xfrm>
            <a:off x="151002" y="122977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Century Gothic" panose="020B0502020202020204" pitchFamily="34" charset="0"/>
              </a:rPr>
              <a:t>Opportunities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E97DF-24BB-4D28-B509-842B896EF26E}"/>
              </a:ext>
            </a:extLst>
          </p:cNvPr>
          <p:cNvSpPr txBox="1"/>
          <p:nvPr/>
        </p:nvSpPr>
        <p:spPr>
          <a:xfrm>
            <a:off x="1049126" y="769308"/>
            <a:ext cx="10882387" cy="4978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Governance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ABI – currently a non-profit association…?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a S</a:t>
            </a:r>
            <a:r>
              <a:rPr lang="en-US" sz="3200" dirty="0">
                <a:latin typeface="Century Gothic" panose="020B0502020202020204" pitchFamily="34" charset="0"/>
              </a:rPr>
              <a:t>21 company – i.e. an NPC with members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latin typeface="Century Gothic" panose="020B0502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Financial model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Donor funding v business development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latin typeface="Century Gothic" panose="020B0502020202020204" pitchFamily="34" charset="0"/>
              </a:rPr>
              <a:t>Hybrid – both donor-funded projects and value-added industries (products and services)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635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1"/>
            <a:ext cx="705158" cy="685800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45" y="5571890"/>
            <a:ext cx="803968" cy="10946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7ACD5-C631-4517-BAD8-738C5B525F71}"/>
              </a:ext>
            </a:extLst>
          </p:cNvPr>
          <p:cNvSpPr txBox="1"/>
          <p:nvPr/>
        </p:nvSpPr>
        <p:spPr>
          <a:xfrm>
            <a:off x="151002" y="122977"/>
            <a:ext cx="61239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Challenges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CE97DF-24BB-4D28-B509-842B896EF26E}"/>
              </a:ext>
            </a:extLst>
          </p:cNvPr>
          <p:cNvSpPr txBox="1"/>
          <p:nvPr/>
        </p:nvSpPr>
        <p:spPr>
          <a:xfrm>
            <a:off x="1056790" y="1253219"/>
            <a:ext cx="10078419" cy="2821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Increasingly complex nomination procedure..?</a:t>
            </a: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latin typeface="Century Gothic" panose="020B0502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18F6BE-895A-48D8-94B1-70ACA31EC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90" y="2138289"/>
            <a:ext cx="5151827" cy="47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11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194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du Toit</dc:creator>
  <cp:lastModifiedBy>Steve Du Toit</cp:lastModifiedBy>
  <cp:revision>123</cp:revision>
  <dcterms:created xsi:type="dcterms:W3CDTF">2020-11-23T10:01:50Z</dcterms:created>
  <dcterms:modified xsi:type="dcterms:W3CDTF">2021-10-26T19:45:42Z</dcterms:modified>
</cp:coreProperties>
</file>