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76" r:id="rId3"/>
    <p:sldId id="284" r:id="rId4"/>
    <p:sldId id="265" r:id="rId5"/>
    <p:sldId id="268" r:id="rId6"/>
    <p:sldId id="264" r:id="rId7"/>
    <p:sldId id="286" r:id="rId8"/>
    <p:sldId id="287" r:id="rId9"/>
    <p:sldId id="288" r:id="rId10"/>
    <p:sldId id="290" r:id="rId11"/>
    <p:sldId id="271" r:id="rId12"/>
    <p:sldId id="289" r:id="rId13"/>
    <p:sldId id="291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906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247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329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0924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6404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65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947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197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908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717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660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EE136-86F6-44FC-BC18-4AED28B602E3}" type="datetimeFigureOut">
              <a:rPr lang="en-ZA" smtClean="0"/>
              <a:t>25 Sep 2019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8851-0A46-4146-95A7-697A11AEA28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97092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5.png"/><Relationship Id="rId2" Type="http://schemas.openxmlformats.org/officeDocument/2006/relationships/image" Target="../media/image21.jp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008" y="311082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ZA" sz="5300" dirty="0" smtClean="0">
                <a:solidFill>
                  <a:schemeClr val="accent5"/>
                </a:solidFill>
              </a:rPr>
              <a:t>Institute for Water Studies</a:t>
            </a:r>
            <a:br>
              <a:rPr lang="en-ZA" sz="5300" dirty="0" smtClean="0">
                <a:solidFill>
                  <a:schemeClr val="accent5"/>
                </a:solidFill>
              </a:rPr>
            </a:br>
            <a:r>
              <a:rPr lang="en-ZA" sz="4000" dirty="0" smtClean="0"/>
              <a:t>University of the Western Cape</a:t>
            </a:r>
            <a:br>
              <a:rPr lang="en-ZA" sz="4000" dirty="0" smtClean="0"/>
            </a:br>
            <a:r>
              <a:rPr lang="en-ZA" sz="4000" dirty="0" smtClean="0"/>
              <a:t/>
            </a:r>
            <a:br>
              <a:rPr lang="en-ZA" sz="4000" dirty="0" smtClean="0"/>
            </a:br>
            <a:r>
              <a:rPr lang="en-ZA" sz="5300" dirty="0"/>
              <a:t>Water in the Overberg: The intricate interplay between </a:t>
            </a:r>
            <a:r>
              <a:rPr lang="en-ZA" sz="5300" dirty="0" smtClean="0"/>
              <a:t>groundwater </a:t>
            </a:r>
            <a:r>
              <a:rPr lang="en-ZA" sz="5300" dirty="0"/>
              <a:t>and surface </a:t>
            </a:r>
            <a:r>
              <a:rPr lang="en-ZA" sz="5300" dirty="0" smtClean="0"/>
              <a:t>water</a:t>
            </a:r>
            <a:br>
              <a:rPr lang="en-ZA" sz="5300" dirty="0" smtClean="0"/>
            </a:br>
            <a:r>
              <a:rPr lang="en-ZA" sz="5300" dirty="0" smtClean="0">
                <a:solidFill>
                  <a:schemeClr val="accent5"/>
                </a:solidFill>
              </a:rPr>
              <a:t/>
            </a:r>
            <a:br>
              <a:rPr lang="en-ZA" sz="5300" dirty="0" smtClean="0">
                <a:solidFill>
                  <a:schemeClr val="accent5"/>
                </a:solidFill>
              </a:rPr>
            </a:br>
            <a:r>
              <a:rPr lang="en-ZA" sz="3600" dirty="0" smtClean="0">
                <a:solidFill>
                  <a:schemeClr val="accent5"/>
                </a:solidFill>
              </a:rPr>
              <a:t>25 Sep 2019</a:t>
            </a:r>
            <a:endParaRPr lang="en-ZA" sz="54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558" y="6007567"/>
            <a:ext cx="9144000" cy="667553"/>
          </a:xfrm>
        </p:spPr>
        <p:txBody>
          <a:bodyPr>
            <a:normAutofit/>
          </a:bodyPr>
          <a:lstStyle/>
          <a:p>
            <a:r>
              <a:rPr lang="en-ZA" dirty="0" err="1" smtClean="0"/>
              <a:t>Jaco</a:t>
            </a:r>
            <a:r>
              <a:rPr lang="en-ZA" dirty="0" smtClean="0"/>
              <a:t> </a:t>
            </a:r>
            <a:r>
              <a:rPr lang="en-ZA" dirty="0" err="1" smtClean="0"/>
              <a:t>Nel</a:t>
            </a:r>
            <a:r>
              <a:rPr lang="en-ZA" dirty="0" smtClean="0"/>
              <a:t>, Dominic </a:t>
            </a:r>
            <a:r>
              <a:rPr lang="en-ZA" dirty="0" err="1" smtClean="0"/>
              <a:t>Mazvimavi</a:t>
            </a:r>
            <a:r>
              <a:rPr lang="en-ZA" dirty="0" smtClean="0"/>
              <a:t>, Vincent Banda, </a:t>
            </a:r>
            <a:r>
              <a:rPr lang="en-ZA" dirty="0" err="1" smtClean="0"/>
              <a:t>Aneeqah</a:t>
            </a:r>
            <a:r>
              <a:rPr lang="en-ZA" dirty="0" smtClean="0"/>
              <a:t> Cornelius</a:t>
            </a:r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6" t="25643" r="81229" b="24029"/>
          <a:stretch/>
        </p:blipFill>
        <p:spPr>
          <a:xfrm>
            <a:off x="0" y="4767942"/>
            <a:ext cx="1624871" cy="2090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558" y="4841703"/>
            <a:ext cx="1697442" cy="20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04" y="156705"/>
            <a:ext cx="9249387" cy="65445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04" y="179378"/>
            <a:ext cx="9249387" cy="6542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337546" y="2930818"/>
            <a:ext cx="382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Larger area coverage</a:t>
            </a:r>
            <a:endParaRPr lang="en-ZA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04" y="156705"/>
            <a:ext cx="9249387" cy="654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"/>
          <a:stretch/>
        </p:blipFill>
        <p:spPr>
          <a:xfrm>
            <a:off x="189174" y="330740"/>
            <a:ext cx="11648204" cy="6269565"/>
          </a:xfrm>
        </p:spPr>
      </p:pic>
      <p:cxnSp>
        <p:nvCxnSpPr>
          <p:cNvPr id="7" name="Straight Connector 6"/>
          <p:cNvCxnSpPr/>
          <p:nvPr/>
        </p:nvCxnSpPr>
        <p:spPr>
          <a:xfrm>
            <a:off x="7129220" y="369634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648891" y="2151872"/>
            <a:ext cx="4528802" cy="1306311"/>
          </a:xfrm>
          <a:custGeom>
            <a:avLst/>
            <a:gdLst>
              <a:gd name="connsiteX0" fmla="*/ 4161295 w 4161295"/>
              <a:gd name="connsiteY0" fmla="*/ 1007390 h 1007390"/>
              <a:gd name="connsiteX1" fmla="*/ 1766807 w 4161295"/>
              <a:gd name="connsiteY1" fmla="*/ 278970 h 1007390"/>
              <a:gd name="connsiteX2" fmla="*/ 0 w 4161295"/>
              <a:gd name="connsiteY2" fmla="*/ 0 h 1007390"/>
              <a:gd name="connsiteX3" fmla="*/ 0 w 4161295"/>
              <a:gd name="connsiteY3" fmla="*/ 0 h 1007390"/>
              <a:gd name="connsiteX0" fmla="*/ 4161295 w 4161295"/>
              <a:gd name="connsiteY0" fmla="*/ 1007390 h 1007390"/>
              <a:gd name="connsiteX1" fmla="*/ 1805552 w 4161295"/>
              <a:gd name="connsiteY1" fmla="*/ 348712 h 1007390"/>
              <a:gd name="connsiteX2" fmla="*/ 0 w 4161295"/>
              <a:gd name="connsiteY2" fmla="*/ 0 h 1007390"/>
              <a:gd name="connsiteX3" fmla="*/ 0 w 4161295"/>
              <a:gd name="connsiteY3" fmla="*/ 0 h 1007390"/>
              <a:gd name="connsiteX0" fmla="*/ 4161295 w 4161295"/>
              <a:gd name="connsiteY0" fmla="*/ 1007390 h 1007390"/>
              <a:gd name="connsiteX1" fmla="*/ 1805552 w 4161295"/>
              <a:gd name="connsiteY1" fmla="*/ 348712 h 1007390"/>
              <a:gd name="connsiteX2" fmla="*/ 0 w 4161295"/>
              <a:gd name="connsiteY2" fmla="*/ 0 h 1007390"/>
              <a:gd name="connsiteX3" fmla="*/ 0 w 4161295"/>
              <a:gd name="connsiteY3" fmla="*/ 0 h 1007390"/>
              <a:gd name="connsiteX0" fmla="*/ 4161295 w 4161295"/>
              <a:gd name="connsiteY0" fmla="*/ 1007390 h 1007390"/>
              <a:gd name="connsiteX1" fmla="*/ 1805552 w 4161295"/>
              <a:gd name="connsiteY1" fmla="*/ 348712 h 1007390"/>
              <a:gd name="connsiteX2" fmla="*/ 0 w 4161295"/>
              <a:gd name="connsiteY2" fmla="*/ 0 h 1007390"/>
              <a:gd name="connsiteX3" fmla="*/ 0 w 4161295"/>
              <a:gd name="connsiteY3" fmla="*/ 0 h 1007390"/>
              <a:gd name="connsiteX0" fmla="*/ 4486760 w 4486760"/>
              <a:gd name="connsiteY0" fmla="*/ 1170123 h 1170123"/>
              <a:gd name="connsiteX1" fmla="*/ 2131017 w 4486760"/>
              <a:gd name="connsiteY1" fmla="*/ 511445 h 1170123"/>
              <a:gd name="connsiteX2" fmla="*/ 325465 w 4486760"/>
              <a:gd name="connsiteY2" fmla="*/ 162733 h 1170123"/>
              <a:gd name="connsiteX3" fmla="*/ 0 w 4486760"/>
              <a:gd name="connsiteY3" fmla="*/ 0 h 1170123"/>
              <a:gd name="connsiteX0" fmla="*/ 4401519 w 4401519"/>
              <a:gd name="connsiteY0" fmla="*/ 1108130 h 1108130"/>
              <a:gd name="connsiteX1" fmla="*/ 2045776 w 4401519"/>
              <a:gd name="connsiteY1" fmla="*/ 449452 h 1108130"/>
              <a:gd name="connsiteX2" fmla="*/ 240224 w 4401519"/>
              <a:gd name="connsiteY2" fmla="*/ 100740 h 1108130"/>
              <a:gd name="connsiteX3" fmla="*/ 0 w 4401519"/>
              <a:gd name="connsiteY3" fmla="*/ 0 h 1108130"/>
              <a:gd name="connsiteX0" fmla="*/ 4664990 w 4664990"/>
              <a:gd name="connsiteY0" fmla="*/ 1170124 h 1170124"/>
              <a:gd name="connsiteX1" fmla="*/ 2309247 w 4664990"/>
              <a:gd name="connsiteY1" fmla="*/ 511446 h 1170124"/>
              <a:gd name="connsiteX2" fmla="*/ 503695 w 4664990"/>
              <a:gd name="connsiteY2" fmla="*/ 162734 h 1170124"/>
              <a:gd name="connsiteX3" fmla="*/ 0 w 4664990"/>
              <a:gd name="connsiteY3" fmla="*/ 0 h 1170124"/>
              <a:gd name="connsiteX0" fmla="*/ 4664990 w 4664990"/>
              <a:gd name="connsiteY0" fmla="*/ 1170124 h 1170124"/>
              <a:gd name="connsiteX1" fmla="*/ 2542711 w 4664990"/>
              <a:gd name="connsiteY1" fmla="*/ 676816 h 1170124"/>
              <a:gd name="connsiteX2" fmla="*/ 503695 w 4664990"/>
              <a:gd name="connsiteY2" fmla="*/ 162734 h 1170124"/>
              <a:gd name="connsiteX3" fmla="*/ 0 w 4664990"/>
              <a:gd name="connsiteY3" fmla="*/ 0 h 1170124"/>
              <a:gd name="connsiteX0" fmla="*/ 4528802 w 4528802"/>
              <a:gd name="connsiteY0" fmla="*/ 1306311 h 1306311"/>
              <a:gd name="connsiteX1" fmla="*/ 2542711 w 4528802"/>
              <a:gd name="connsiteY1" fmla="*/ 676816 h 1306311"/>
              <a:gd name="connsiteX2" fmla="*/ 503695 w 4528802"/>
              <a:gd name="connsiteY2" fmla="*/ 162734 h 1306311"/>
              <a:gd name="connsiteX3" fmla="*/ 0 w 4528802"/>
              <a:gd name="connsiteY3" fmla="*/ 0 h 130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8802" h="1306311">
                <a:moveTo>
                  <a:pt x="4528802" y="1306311"/>
                </a:moveTo>
                <a:cubicBezTo>
                  <a:pt x="3678332" y="1026050"/>
                  <a:pt x="3213562" y="867412"/>
                  <a:pt x="2542711" y="676816"/>
                </a:cubicBezTo>
                <a:cubicBezTo>
                  <a:pt x="1871860" y="486220"/>
                  <a:pt x="927480" y="275537"/>
                  <a:pt x="503695" y="162734"/>
                </a:cubicBezTo>
                <a:cubicBezTo>
                  <a:pt x="79910" y="49931"/>
                  <a:pt x="108488" y="54244"/>
                  <a:pt x="0" y="0"/>
                </a:cubicBez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3515407" y="902354"/>
            <a:ext cx="4133793" cy="369634"/>
          </a:xfrm>
          <a:custGeom>
            <a:avLst/>
            <a:gdLst>
              <a:gd name="connsiteX0" fmla="*/ 0 w 5201587"/>
              <a:gd name="connsiteY0" fmla="*/ 0 h 509665"/>
              <a:gd name="connsiteX1" fmla="*/ 1304144 w 5201587"/>
              <a:gd name="connsiteY1" fmla="*/ 157397 h 509665"/>
              <a:gd name="connsiteX2" fmla="*/ 3005528 w 5201587"/>
              <a:gd name="connsiteY2" fmla="*/ 254833 h 509665"/>
              <a:gd name="connsiteX3" fmla="*/ 3979889 w 5201587"/>
              <a:gd name="connsiteY3" fmla="*/ 314793 h 509665"/>
              <a:gd name="connsiteX4" fmla="*/ 5201587 w 5201587"/>
              <a:gd name="connsiteY4" fmla="*/ 509665 h 509665"/>
              <a:gd name="connsiteX5" fmla="*/ 5201587 w 5201587"/>
              <a:gd name="connsiteY5" fmla="*/ 509665 h 509665"/>
              <a:gd name="connsiteX0" fmla="*/ 0 w 5201587"/>
              <a:gd name="connsiteY0" fmla="*/ 0 h 509665"/>
              <a:gd name="connsiteX1" fmla="*/ 1304144 w 5201587"/>
              <a:gd name="connsiteY1" fmla="*/ 157397 h 509665"/>
              <a:gd name="connsiteX2" fmla="*/ 3005528 w 5201587"/>
              <a:gd name="connsiteY2" fmla="*/ 254833 h 509665"/>
              <a:gd name="connsiteX3" fmla="*/ 3665095 w 5201587"/>
              <a:gd name="connsiteY3" fmla="*/ 239843 h 509665"/>
              <a:gd name="connsiteX4" fmla="*/ 5201587 w 5201587"/>
              <a:gd name="connsiteY4" fmla="*/ 509665 h 509665"/>
              <a:gd name="connsiteX5" fmla="*/ 5201587 w 5201587"/>
              <a:gd name="connsiteY5" fmla="*/ 509665 h 509665"/>
              <a:gd name="connsiteX0" fmla="*/ 0 w 5201587"/>
              <a:gd name="connsiteY0" fmla="*/ 0 h 509665"/>
              <a:gd name="connsiteX1" fmla="*/ 1304144 w 5201587"/>
              <a:gd name="connsiteY1" fmla="*/ 157397 h 509665"/>
              <a:gd name="connsiteX2" fmla="*/ 2053652 w 5201587"/>
              <a:gd name="connsiteY2" fmla="*/ 194872 h 509665"/>
              <a:gd name="connsiteX3" fmla="*/ 3005528 w 5201587"/>
              <a:gd name="connsiteY3" fmla="*/ 254833 h 509665"/>
              <a:gd name="connsiteX4" fmla="*/ 3665095 w 5201587"/>
              <a:gd name="connsiteY4" fmla="*/ 239843 h 509665"/>
              <a:gd name="connsiteX5" fmla="*/ 5201587 w 5201587"/>
              <a:gd name="connsiteY5" fmla="*/ 509665 h 509665"/>
              <a:gd name="connsiteX6" fmla="*/ 5201587 w 5201587"/>
              <a:gd name="connsiteY6" fmla="*/ 509665 h 509665"/>
              <a:gd name="connsiteX0" fmla="*/ 0 w 5201587"/>
              <a:gd name="connsiteY0" fmla="*/ 0 h 509665"/>
              <a:gd name="connsiteX1" fmla="*/ 1304144 w 5201587"/>
              <a:gd name="connsiteY1" fmla="*/ 157397 h 509665"/>
              <a:gd name="connsiteX2" fmla="*/ 2046157 w 5201587"/>
              <a:gd name="connsiteY2" fmla="*/ 142406 h 509665"/>
              <a:gd name="connsiteX3" fmla="*/ 3005528 w 5201587"/>
              <a:gd name="connsiteY3" fmla="*/ 254833 h 509665"/>
              <a:gd name="connsiteX4" fmla="*/ 3665095 w 5201587"/>
              <a:gd name="connsiteY4" fmla="*/ 239843 h 509665"/>
              <a:gd name="connsiteX5" fmla="*/ 5201587 w 5201587"/>
              <a:gd name="connsiteY5" fmla="*/ 509665 h 509665"/>
              <a:gd name="connsiteX6" fmla="*/ 5201587 w 5201587"/>
              <a:gd name="connsiteY6" fmla="*/ 509665 h 509665"/>
              <a:gd name="connsiteX0" fmla="*/ 0 w 5201587"/>
              <a:gd name="connsiteY0" fmla="*/ 0 h 509665"/>
              <a:gd name="connsiteX1" fmla="*/ 1176728 w 5201587"/>
              <a:gd name="connsiteY1" fmla="*/ 112426 h 509665"/>
              <a:gd name="connsiteX2" fmla="*/ 2046157 w 5201587"/>
              <a:gd name="connsiteY2" fmla="*/ 142406 h 509665"/>
              <a:gd name="connsiteX3" fmla="*/ 3005528 w 5201587"/>
              <a:gd name="connsiteY3" fmla="*/ 254833 h 509665"/>
              <a:gd name="connsiteX4" fmla="*/ 3665095 w 5201587"/>
              <a:gd name="connsiteY4" fmla="*/ 239843 h 509665"/>
              <a:gd name="connsiteX5" fmla="*/ 5201587 w 5201587"/>
              <a:gd name="connsiteY5" fmla="*/ 509665 h 509665"/>
              <a:gd name="connsiteX6" fmla="*/ 5201587 w 5201587"/>
              <a:gd name="connsiteY6" fmla="*/ 509665 h 509665"/>
              <a:gd name="connsiteX0" fmla="*/ 0 w 5201587"/>
              <a:gd name="connsiteY0" fmla="*/ 0 h 509665"/>
              <a:gd name="connsiteX1" fmla="*/ 554636 w 5201587"/>
              <a:gd name="connsiteY1" fmla="*/ 67456 h 509665"/>
              <a:gd name="connsiteX2" fmla="*/ 1176728 w 5201587"/>
              <a:gd name="connsiteY2" fmla="*/ 112426 h 509665"/>
              <a:gd name="connsiteX3" fmla="*/ 2046157 w 5201587"/>
              <a:gd name="connsiteY3" fmla="*/ 142406 h 509665"/>
              <a:gd name="connsiteX4" fmla="*/ 3005528 w 5201587"/>
              <a:gd name="connsiteY4" fmla="*/ 254833 h 509665"/>
              <a:gd name="connsiteX5" fmla="*/ 3665095 w 5201587"/>
              <a:gd name="connsiteY5" fmla="*/ 239843 h 509665"/>
              <a:gd name="connsiteX6" fmla="*/ 5201587 w 5201587"/>
              <a:gd name="connsiteY6" fmla="*/ 509665 h 509665"/>
              <a:gd name="connsiteX7" fmla="*/ 5201587 w 5201587"/>
              <a:gd name="connsiteY7" fmla="*/ 509665 h 509665"/>
              <a:gd name="connsiteX0" fmla="*/ 0 w 5201587"/>
              <a:gd name="connsiteY0" fmla="*/ 0 h 509665"/>
              <a:gd name="connsiteX1" fmla="*/ 524656 w 5201587"/>
              <a:gd name="connsiteY1" fmla="*/ 97436 h 509665"/>
              <a:gd name="connsiteX2" fmla="*/ 1176728 w 5201587"/>
              <a:gd name="connsiteY2" fmla="*/ 112426 h 509665"/>
              <a:gd name="connsiteX3" fmla="*/ 2046157 w 5201587"/>
              <a:gd name="connsiteY3" fmla="*/ 142406 h 509665"/>
              <a:gd name="connsiteX4" fmla="*/ 3005528 w 5201587"/>
              <a:gd name="connsiteY4" fmla="*/ 254833 h 509665"/>
              <a:gd name="connsiteX5" fmla="*/ 3665095 w 5201587"/>
              <a:gd name="connsiteY5" fmla="*/ 239843 h 509665"/>
              <a:gd name="connsiteX6" fmla="*/ 5201587 w 5201587"/>
              <a:gd name="connsiteY6" fmla="*/ 509665 h 509665"/>
              <a:gd name="connsiteX7" fmla="*/ 5201587 w 5201587"/>
              <a:gd name="connsiteY7" fmla="*/ 509665 h 509665"/>
              <a:gd name="connsiteX0" fmla="*/ 0 w 5319361"/>
              <a:gd name="connsiteY0" fmla="*/ 0 h 529651"/>
              <a:gd name="connsiteX1" fmla="*/ 524656 w 5319361"/>
              <a:gd name="connsiteY1" fmla="*/ 97436 h 529651"/>
              <a:gd name="connsiteX2" fmla="*/ 1176728 w 5319361"/>
              <a:gd name="connsiteY2" fmla="*/ 112426 h 529651"/>
              <a:gd name="connsiteX3" fmla="*/ 2046157 w 5319361"/>
              <a:gd name="connsiteY3" fmla="*/ 142406 h 529651"/>
              <a:gd name="connsiteX4" fmla="*/ 3005528 w 5319361"/>
              <a:gd name="connsiteY4" fmla="*/ 254833 h 529651"/>
              <a:gd name="connsiteX5" fmla="*/ 3665095 w 5319361"/>
              <a:gd name="connsiteY5" fmla="*/ 239843 h 529651"/>
              <a:gd name="connsiteX6" fmla="*/ 5201587 w 5319361"/>
              <a:gd name="connsiteY6" fmla="*/ 509665 h 529651"/>
              <a:gd name="connsiteX7" fmla="*/ 5216577 w 5319361"/>
              <a:gd name="connsiteY7" fmla="*/ 509665 h 529651"/>
              <a:gd name="connsiteX0" fmla="*/ 0 w 5304924"/>
              <a:gd name="connsiteY0" fmla="*/ 0 h 996846"/>
              <a:gd name="connsiteX1" fmla="*/ 524656 w 5304924"/>
              <a:gd name="connsiteY1" fmla="*/ 97436 h 996846"/>
              <a:gd name="connsiteX2" fmla="*/ 1176728 w 5304924"/>
              <a:gd name="connsiteY2" fmla="*/ 112426 h 996846"/>
              <a:gd name="connsiteX3" fmla="*/ 2046157 w 5304924"/>
              <a:gd name="connsiteY3" fmla="*/ 142406 h 996846"/>
              <a:gd name="connsiteX4" fmla="*/ 3005528 w 5304924"/>
              <a:gd name="connsiteY4" fmla="*/ 254833 h 996846"/>
              <a:gd name="connsiteX5" fmla="*/ 3665095 w 5304924"/>
              <a:gd name="connsiteY5" fmla="*/ 239843 h 996846"/>
              <a:gd name="connsiteX6" fmla="*/ 5201587 w 5304924"/>
              <a:gd name="connsiteY6" fmla="*/ 509665 h 996846"/>
              <a:gd name="connsiteX7" fmla="*/ 5171607 w 5304924"/>
              <a:gd name="connsiteY7" fmla="*/ 996846 h 996846"/>
              <a:gd name="connsiteX0" fmla="*/ 0 w 5304924"/>
              <a:gd name="connsiteY0" fmla="*/ 0 h 996846"/>
              <a:gd name="connsiteX1" fmla="*/ 524656 w 5304924"/>
              <a:gd name="connsiteY1" fmla="*/ 97436 h 996846"/>
              <a:gd name="connsiteX2" fmla="*/ 1176728 w 5304924"/>
              <a:gd name="connsiteY2" fmla="*/ 112426 h 996846"/>
              <a:gd name="connsiteX3" fmla="*/ 2046157 w 5304924"/>
              <a:gd name="connsiteY3" fmla="*/ 142406 h 996846"/>
              <a:gd name="connsiteX4" fmla="*/ 3005528 w 5304924"/>
              <a:gd name="connsiteY4" fmla="*/ 254833 h 996846"/>
              <a:gd name="connsiteX5" fmla="*/ 3665095 w 5304924"/>
              <a:gd name="connsiteY5" fmla="*/ 239843 h 996846"/>
              <a:gd name="connsiteX6" fmla="*/ 5201587 w 5304924"/>
              <a:gd name="connsiteY6" fmla="*/ 509665 h 996846"/>
              <a:gd name="connsiteX7" fmla="*/ 5171607 w 5304924"/>
              <a:gd name="connsiteY7" fmla="*/ 996846 h 996846"/>
              <a:gd name="connsiteX0" fmla="*/ 0 w 5201587"/>
              <a:gd name="connsiteY0" fmla="*/ 0 h 509665"/>
              <a:gd name="connsiteX1" fmla="*/ 524656 w 5201587"/>
              <a:gd name="connsiteY1" fmla="*/ 97436 h 509665"/>
              <a:gd name="connsiteX2" fmla="*/ 1176728 w 5201587"/>
              <a:gd name="connsiteY2" fmla="*/ 112426 h 509665"/>
              <a:gd name="connsiteX3" fmla="*/ 2046157 w 5201587"/>
              <a:gd name="connsiteY3" fmla="*/ 142406 h 509665"/>
              <a:gd name="connsiteX4" fmla="*/ 3005528 w 5201587"/>
              <a:gd name="connsiteY4" fmla="*/ 254833 h 509665"/>
              <a:gd name="connsiteX5" fmla="*/ 3665095 w 5201587"/>
              <a:gd name="connsiteY5" fmla="*/ 239843 h 509665"/>
              <a:gd name="connsiteX6" fmla="*/ 5201587 w 5201587"/>
              <a:gd name="connsiteY6" fmla="*/ 509665 h 509665"/>
              <a:gd name="connsiteX0" fmla="*/ 0 w 4377128"/>
              <a:gd name="connsiteY0" fmla="*/ 0 h 524656"/>
              <a:gd name="connsiteX1" fmla="*/ 524656 w 4377128"/>
              <a:gd name="connsiteY1" fmla="*/ 97436 h 524656"/>
              <a:gd name="connsiteX2" fmla="*/ 1176728 w 4377128"/>
              <a:gd name="connsiteY2" fmla="*/ 112426 h 524656"/>
              <a:gd name="connsiteX3" fmla="*/ 2046157 w 4377128"/>
              <a:gd name="connsiteY3" fmla="*/ 142406 h 524656"/>
              <a:gd name="connsiteX4" fmla="*/ 3005528 w 4377128"/>
              <a:gd name="connsiteY4" fmla="*/ 254833 h 524656"/>
              <a:gd name="connsiteX5" fmla="*/ 3665095 w 4377128"/>
              <a:gd name="connsiteY5" fmla="*/ 239843 h 524656"/>
              <a:gd name="connsiteX6" fmla="*/ 4377128 w 4377128"/>
              <a:gd name="connsiteY6" fmla="*/ 524656 h 524656"/>
              <a:gd name="connsiteX0" fmla="*/ 0 w 4377128"/>
              <a:gd name="connsiteY0" fmla="*/ 0 h 524656"/>
              <a:gd name="connsiteX1" fmla="*/ 524656 w 4377128"/>
              <a:gd name="connsiteY1" fmla="*/ 97436 h 524656"/>
              <a:gd name="connsiteX2" fmla="*/ 1176728 w 4377128"/>
              <a:gd name="connsiteY2" fmla="*/ 112426 h 524656"/>
              <a:gd name="connsiteX3" fmla="*/ 2271010 w 4377128"/>
              <a:gd name="connsiteY3" fmla="*/ 277317 h 524656"/>
              <a:gd name="connsiteX4" fmla="*/ 3005528 w 4377128"/>
              <a:gd name="connsiteY4" fmla="*/ 254833 h 524656"/>
              <a:gd name="connsiteX5" fmla="*/ 3665095 w 4377128"/>
              <a:gd name="connsiteY5" fmla="*/ 239843 h 524656"/>
              <a:gd name="connsiteX6" fmla="*/ 4377128 w 4377128"/>
              <a:gd name="connsiteY6" fmla="*/ 524656 h 524656"/>
              <a:gd name="connsiteX0" fmla="*/ 0 w 4377128"/>
              <a:gd name="connsiteY0" fmla="*/ 0 h 524656"/>
              <a:gd name="connsiteX1" fmla="*/ 524656 w 4377128"/>
              <a:gd name="connsiteY1" fmla="*/ 97436 h 524656"/>
              <a:gd name="connsiteX2" fmla="*/ 1176728 w 4377128"/>
              <a:gd name="connsiteY2" fmla="*/ 112426 h 524656"/>
              <a:gd name="connsiteX3" fmla="*/ 2271010 w 4377128"/>
              <a:gd name="connsiteY3" fmla="*/ 277317 h 524656"/>
              <a:gd name="connsiteX4" fmla="*/ 3005528 w 4377128"/>
              <a:gd name="connsiteY4" fmla="*/ 254833 h 524656"/>
              <a:gd name="connsiteX5" fmla="*/ 3732551 w 4377128"/>
              <a:gd name="connsiteY5" fmla="*/ 322288 h 524656"/>
              <a:gd name="connsiteX6" fmla="*/ 4377128 w 4377128"/>
              <a:gd name="connsiteY6" fmla="*/ 524656 h 524656"/>
              <a:gd name="connsiteX0" fmla="*/ 0 w 4377128"/>
              <a:gd name="connsiteY0" fmla="*/ 0 h 524656"/>
              <a:gd name="connsiteX1" fmla="*/ 524656 w 4377128"/>
              <a:gd name="connsiteY1" fmla="*/ 97436 h 524656"/>
              <a:gd name="connsiteX2" fmla="*/ 1161737 w 4377128"/>
              <a:gd name="connsiteY2" fmla="*/ 202367 h 524656"/>
              <a:gd name="connsiteX3" fmla="*/ 2271010 w 4377128"/>
              <a:gd name="connsiteY3" fmla="*/ 277317 h 524656"/>
              <a:gd name="connsiteX4" fmla="*/ 3005528 w 4377128"/>
              <a:gd name="connsiteY4" fmla="*/ 254833 h 524656"/>
              <a:gd name="connsiteX5" fmla="*/ 3732551 w 4377128"/>
              <a:gd name="connsiteY5" fmla="*/ 322288 h 524656"/>
              <a:gd name="connsiteX6" fmla="*/ 4377128 w 4377128"/>
              <a:gd name="connsiteY6" fmla="*/ 524656 h 524656"/>
              <a:gd name="connsiteX0" fmla="*/ 0 w 4377128"/>
              <a:gd name="connsiteY0" fmla="*/ 0 h 524656"/>
              <a:gd name="connsiteX1" fmla="*/ 502171 w 4377128"/>
              <a:gd name="connsiteY1" fmla="*/ 164892 h 524656"/>
              <a:gd name="connsiteX2" fmla="*/ 1161737 w 4377128"/>
              <a:gd name="connsiteY2" fmla="*/ 202367 h 524656"/>
              <a:gd name="connsiteX3" fmla="*/ 2271010 w 4377128"/>
              <a:gd name="connsiteY3" fmla="*/ 277317 h 524656"/>
              <a:gd name="connsiteX4" fmla="*/ 3005528 w 4377128"/>
              <a:gd name="connsiteY4" fmla="*/ 254833 h 524656"/>
              <a:gd name="connsiteX5" fmla="*/ 3732551 w 4377128"/>
              <a:gd name="connsiteY5" fmla="*/ 322288 h 524656"/>
              <a:gd name="connsiteX6" fmla="*/ 4377128 w 4377128"/>
              <a:gd name="connsiteY6" fmla="*/ 524656 h 524656"/>
              <a:gd name="connsiteX0" fmla="*/ 0 w 4459574"/>
              <a:gd name="connsiteY0" fmla="*/ 0 h 457200"/>
              <a:gd name="connsiteX1" fmla="*/ 584617 w 4459574"/>
              <a:gd name="connsiteY1" fmla="*/ 97436 h 457200"/>
              <a:gd name="connsiteX2" fmla="*/ 1244183 w 4459574"/>
              <a:gd name="connsiteY2" fmla="*/ 134911 h 457200"/>
              <a:gd name="connsiteX3" fmla="*/ 2353456 w 4459574"/>
              <a:gd name="connsiteY3" fmla="*/ 209861 h 457200"/>
              <a:gd name="connsiteX4" fmla="*/ 3087974 w 4459574"/>
              <a:gd name="connsiteY4" fmla="*/ 187377 h 457200"/>
              <a:gd name="connsiteX5" fmla="*/ 3814997 w 4459574"/>
              <a:gd name="connsiteY5" fmla="*/ 254832 h 457200"/>
              <a:gd name="connsiteX6" fmla="*/ 4459574 w 4459574"/>
              <a:gd name="connsiteY6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9574" h="457200">
                <a:moveTo>
                  <a:pt x="0" y="0"/>
                </a:moveTo>
                <a:cubicBezTo>
                  <a:pt x="92439" y="11243"/>
                  <a:pt x="388496" y="78698"/>
                  <a:pt x="584617" y="97436"/>
                </a:cubicBezTo>
                <a:cubicBezTo>
                  <a:pt x="780738" y="116174"/>
                  <a:pt x="949377" y="116174"/>
                  <a:pt x="1244183" y="134911"/>
                </a:cubicBezTo>
                <a:lnTo>
                  <a:pt x="2353456" y="209861"/>
                </a:lnTo>
                <a:cubicBezTo>
                  <a:pt x="2637020" y="226100"/>
                  <a:pt x="2844384" y="179882"/>
                  <a:pt x="3087974" y="187377"/>
                </a:cubicBezTo>
                <a:cubicBezTo>
                  <a:pt x="3331564" y="194872"/>
                  <a:pt x="3586397" y="209862"/>
                  <a:pt x="3814997" y="254832"/>
                </a:cubicBezTo>
                <a:cubicBezTo>
                  <a:pt x="4043597" y="299803"/>
                  <a:pt x="4208489" y="331033"/>
                  <a:pt x="4459574" y="457200"/>
                </a:cubicBez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7072009" y="3414409"/>
            <a:ext cx="2723744" cy="992221"/>
          </a:xfrm>
          <a:custGeom>
            <a:avLst/>
            <a:gdLst>
              <a:gd name="connsiteX0" fmla="*/ 0 w 2723744"/>
              <a:gd name="connsiteY0" fmla="*/ 0 h 992221"/>
              <a:gd name="connsiteX1" fmla="*/ 2723744 w 2723744"/>
              <a:gd name="connsiteY1" fmla="*/ 992221 h 99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23744" h="992221">
                <a:moveTo>
                  <a:pt x="0" y="0"/>
                </a:moveTo>
                <a:lnTo>
                  <a:pt x="2723744" y="992221"/>
                </a:lnTo>
              </a:path>
            </a:pathLst>
          </a:custGeom>
          <a:noFill/>
          <a:ln w="28575">
            <a:solidFill>
              <a:schemeClr val="bg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>
            <a:off x="8404697" y="979305"/>
            <a:ext cx="1391056" cy="369332"/>
          </a:xfrm>
          <a:prstGeom prst="rect">
            <a:avLst/>
          </a:prstGeom>
          <a:solidFill>
            <a:schemeClr val="tx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Bredasdorp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85114" y="5618470"/>
            <a:ext cx="13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Struisbaai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3991" y="1963792"/>
            <a:ext cx="730188" cy="369332"/>
          </a:xfrm>
          <a:prstGeom prst="rect">
            <a:avLst/>
          </a:prstGeom>
          <a:solidFill>
            <a:schemeClr val="tx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Elim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046784">
            <a:off x="3679262" y="551448"/>
            <a:ext cx="1629834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TMG Peninsula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391764">
            <a:off x="3167105" y="1355119"/>
            <a:ext cx="1483174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Malmesbury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181570">
            <a:off x="2660981" y="2681777"/>
            <a:ext cx="1474805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TMG </a:t>
            </a:r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Goudini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998826">
            <a:off x="5101331" y="2200349"/>
            <a:ext cx="1705530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Bokkeveld</a:t>
            </a:r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Shale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684180">
            <a:off x="2764570" y="3804218"/>
            <a:ext cx="1483174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Malmesbury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1" y="3235586"/>
            <a:ext cx="5941556" cy="319837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3829780" y="768485"/>
            <a:ext cx="1667454" cy="4849985"/>
          </a:xfrm>
          <a:prstGeom prst="line">
            <a:avLst/>
          </a:prstGeom>
          <a:ln w="44450">
            <a:solidFill>
              <a:schemeClr val="tx1">
                <a:lumMod val="9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0945613">
            <a:off x="2202404" y="4775776"/>
            <a:ext cx="1779698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Bredasdorp</a:t>
            </a:r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sand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8579" y="270126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15408" y="5702687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0945613">
            <a:off x="5601872" y="1118431"/>
            <a:ext cx="917764" cy="369332"/>
          </a:xfrm>
          <a:prstGeom prst="rect">
            <a:avLst/>
          </a:prstGeom>
          <a:solidFill>
            <a:schemeClr val="tx1">
              <a:lumMod val="7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Granite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052002" y="504626"/>
            <a:ext cx="1426554" cy="5401307"/>
          </a:xfrm>
          <a:prstGeom prst="line">
            <a:avLst/>
          </a:prstGeom>
          <a:ln w="44450">
            <a:solidFill>
              <a:schemeClr val="tx1">
                <a:lumMod val="9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043620" y="369152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7487" y="6098456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D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Picture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235586"/>
            <a:ext cx="5933705" cy="3190092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>
          <a:xfrm flipH="1">
            <a:off x="1619974" y="369152"/>
            <a:ext cx="1779708" cy="4876943"/>
          </a:xfrm>
          <a:prstGeom prst="line">
            <a:avLst/>
          </a:prstGeom>
          <a:ln w="44450">
            <a:solidFill>
              <a:schemeClr val="tx1">
                <a:lumMod val="9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98773" y="-102249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05602" y="5330312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3" name="Picture 4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3235586"/>
            <a:ext cx="5951493" cy="3180962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flipH="1" flipV="1">
            <a:off x="1786103" y="2138892"/>
            <a:ext cx="6372808" cy="1011206"/>
          </a:xfrm>
          <a:prstGeom prst="line">
            <a:avLst/>
          </a:prstGeom>
          <a:ln w="44450">
            <a:solidFill>
              <a:schemeClr val="tx1">
                <a:lumMod val="9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158911" y="2690383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H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54151" y="1750363"/>
            <a:ext cx="344522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G</a:t>
            </a:r>
            <a:endParaRPr lang="en-ZA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565" y="3223888"/>
            <a:ext cx="5921891" cy="3198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983" y="3213755"/>
            <a:ext cx="3249450" cy="3249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215" y="3223888"/>
            <a:ext cx="3249450" cy="3249450"/>
          </a:xfrm>
          <a:prstGeom prst="rect">
            <a:avLst/>
          </a:prstGeom>
        </p:spPr>
      </p:pic>
      <p:sp>
        <p:nvSpPr>
          <p:cNvPr id="21" name="5-Point Star 20"/>
          <p:cNvSpPr/>
          <p:nvPr/>
        </p:nvSpPr>
        <p:spPr>
          <a:xfrm>
            <a:off x="3859930" y="984586"/>
            <a:ext cx="332023" cy="282588"/>
          </a:xfrm>
          <a:prstGeom prst="star5">
            <a:avLst>
              <a:gd name="adj" fmla="val 25071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4022" y="2770020"/>
            <a:ext cx="5517358" cy="38225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90" y="3223887"/>
            <a:ext cx="3249450" cy="32494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8215" y="3231610"/>
            <a:ext cx="3249450" cy="32494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162" y="3231610"/>
            <a:ext cx="3249450" cy="32494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9387" y="3232081"/>
            <a:ext cx="3249450" cy="3249450"/>
          </a:xfrm>
          <a:prstGeom prst="rect">
            <a:avLst/>
          </a:prstGeom>
        </p:spPr>
      </p:pic>
      <p:sp>
        <p:nvSpPr>
          <p:cNvPr id="44" name="5-Point Star 43"/>
          <p:cNvSpPr/>
          <p:nvPr/>
        </p:nvSpPr>
        <p:spPr>
          <a:xfrm>
            <a:off x="4581058" y="2302795"/>
            <a:ext cx="332023" cy="282588"/>
          </a:xfrm>
          <a:prstGeom prst="star5">
            <a:avLst>
              <a:gd name="adj" fmla="val 25071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3989" y="3222683"/>
            <a:ext cx="3249450" cy="32494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9387" y="3231915"/>
            <a:ext cx="3249450" cy="324945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028132" y="944765"/>
            <a:ext cx="1757192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/>
              <a:t>Spanjaardskloof</a:t>
            </a:r>
            <a:endParaRPr lang="en-ZA" dirty="0"/>
          </a:p>
        </p:txBody>
      </p:sp>
      <p:sp>
        <p:nvSpPr>
          <p:cNvPr id="47" name="TextBox 46"/>
          <p:cNvSpPr txBox="1"/>
          <p:nvPr/>
        </p:nvSpPr>
        <p:spPr>
          <a:xfrm>
            <a:off x="3198772" y="2199197"/>
            <a:ext cx="1307485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/>
              <a:t>Moddervlei</a:t>
            </a:r>
            <a:endParaRPr lang="en-ZA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5158" y="2766357"/>
            <a:ext cx="5590517" cy="3804234"/>
          </a:xfrm>
          <a:prstGeom prst="rect">
            <a:avLst/>
          </a:prstGeom>
        </p:spPr>
      </p:pic>
      <p:pic>
        <p:nvPicPr>
          <p:cNvPr id="49" name="Content Placeholder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44" y="3032216"/>
            <a:ext cx="7736031" cy="32306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9239436" y="4197217"/>
            <a:ext cx="11289" cy="116201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-Point Star 51"/>
          <p:cNvSpPr/>
          <p:nvPr/>
        </p:nvSpPr>
        <p:spPr>
          <a:xfrm>
            <a:off x="6720037" y="4072793"/>
            <a:ext cx="332023" cy="282588"/>
          </a:xfrm>
          <a:prstGeom prst="star5">
            <a:avLst>
              <a:gd name="adj" fmla="val 25071"/>
              <a:gd name="hf" fmla="val 105146"/>
              <a:gd name="vf" fmla="val 11055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TextBox 52"/>
          <p:cNvSpPr txBox="1"/>
          <p:nvPr/>
        </p:nvSpPr>
        <p:spPr>
          <a:xfrm>
            <a:off x="5337751" y="3969195"/>
            <a:ext cx="1307485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dirty="0" err="1" smtClean="0"/>
              <a:t>SANParks</a:t>
            </a:r>
            <a:endParaRPr lang="en-ZA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98240" y="1944730"/>
            <a:ext cx="2462997" cy="44809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00659" y="2174126"/>
            <a:ext cx="6084335" cy="437730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50986" y="2148458"/>
            <a:ext cx="6078239" cy="4377307"/>
          </a:xfrm>
          <a:prstGeom prst="rect">
            <a:avLst/>
          </a:prstGeom>
        </p:spPr>
      </p:pic>
      <p:sp>
        <p:nvSpPr>
          <p:cNvPr id="59" name="Down Arrow 58"/>
          <p:cNvSpPr/>
          <p:nvPr/>
        </p:nvSpPr>
        <p:spPr>
          <a:xfrm rot="1036637">
            <a:off x="4916782" y="312587"/>
            <a:ext cx="382555" cy="93179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0" name="Down Arrow 59"/>
          <p:cNvSpPr/>
          <p:nvPr/>
        </p:nvSpPr>
        <p:spPr>
          <a:xfrm rot="1036637">
            <a:off x="7561516" y="584238"/>
            <a:ext cx="382555" cy="93179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Down Arrow 60"/>
          <p:cNvSpPr/>
          <p:nvPr/>
        </p:nvSpPr>
        <p:spPr>
          <a:xfrm rot="17345337">
            <a:off x="2978090" y="1921903"/>
            <a:ext cx="382555" cy="93179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Down Arrow 61"/>
          <p:cNvSpPr/>
          <p:nvPr/>
        </p:nvSpPr>
        <p:spPr>
          <a:xfrm rot="17174002">
            <a:off x="6303049" y="2577055"/>
            <a:ext cx="382555" cy="931793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-1832618" y="3152799"/>
            <a:ext cx="4371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Conceptual Understanding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23251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36" grpId="0" animBg="1"/>
      <p:bldP spid="36" grpId="1" animBg="1"/>
      <p:bldP spid="37" grpId="0" animBg="1"/>
      <p:bldP spid="37" grpId="1" animBg="1"/>
      <p:bldP spid="21" grpId="0" animBg="1"/>
      <p:bldP spid="21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52" grpId="0" animBg="1"/>
      <p:bldP spid="52" grpId="1" animBg="1"/>
      <p:bldP spid="53" grpId="0" animBg="1"/>
      <p:bldP spid="53" grpId="1" animBg="1"/>
      <p:bldP spid="59" grpId="0" animBg="1"/>
      <p:bldP spid="60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Ongoing research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Rainfall – SW – GW – Tree interactions</a:t>
            </a:r>
          </a:p>
          <a:p>
            <a:endParaRPr lang="en-ZA" dirty="0"/>
          </a:p>
          <a:p>
            <a:r>
              <a:rPr lang="en-ZA" dirty="0" smtClean="0"/>
              <a:t>Water quality changes through the seasons</a:t>
            </a:r>
          </a:p>
          <a:p>
            <a:endParaRPr lang="en-ZA" dirty="0"/>
          </a:p>
          <a:p>
            <a:r>
              <a:rPr lang="en-ZA" dirty="0" smtClean="0"/>
              <a:t>Temperature, water quality and isotope studies</a:t>
            </a:r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75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85"/>
            <a:ext cx="12192000" cy="6797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Thank you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r>
              <a:rPr lang="en-ZA" dirty="0" smtClean="0"/>
              <a:t>jmnel@uwc.ac.za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933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Students studying </a:t>
            </a:r>
            <a:r>
              <a:rPr lang="en-ZA" dirty="0"/>
              <a:t>and contributing to a real life catchment</a:t>
            </a:r>
          </a:p>
          <a:p>
            <a:r>
              <a:rPr lang="en-ZA" dirty="0" smtClean="0"/>
              <a:t>Improve </a:t>
            </a:r>
            <a:r>
              <a:rPr lang="en-ZA" dirty="0"/>
              <a:t>data </a:t>
            </a:r>
            <a:r>
              <a:rPr lang="en-ZA" dirty="0" smtClean="0"/>
              <a:t>collection to </a:t>
            </a:r>
            <a:r>
              <a:rPr lang="en-ZA" dirty="0"/>
              <a:t>understand system and provide informed management options.</a:t>
            </a:r>
          </a:p>
          <a:p>
            <a:endParaRPr lang="en-ZA" dirty="0" smtClean="0"/>
          </a:p>
          <a:p>
            <a:endParaRPr lang="en-ZA" dirty="0" smtClean="0"/>
          </a:p>
          <a:p>
            <a:r>
              <a:rPr lang="en-ZA" dirty="0" smtClean="0"/>
              <a:t>Agriculture – land use, water availability and quality</a:t>
            </a:r>
          </a:p>
          <a:p>
            <a:r>
              <a:rPr lang="en-ZA" dirty="0" smtClean="0"/>
              <a:t>Social  - water quality, eco tourism, birding</a:t>
            </a:r>
          </a:p>
          <a:p>
            <a:r>
              <a:rPr lang="en-ZA" dirty="0" smtClean="0"/>
              <a:t>Conservation – Protected areas and </a:t>
            </a:r>
            <a:r>
              <a:rPr lang="en-ZA" dirty="0" err="1" smtClean="0"/>
              <a:t>SANParks</a:t>
            </a:r>
            <a:r>
              <a:rPr lang="en-ZA" dirty="0" smtClean="0"/>
              <a:t> – ecosystem functioning</a:t>
            </a:r>
          </a:p>
          <a:p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  <a:p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55" y="3130903"/>
            <a:ext cx="10515600" cy="1325563"/>
          </a:xfrm>
        </p:spPr>
        <p:txBody>
          <a:bodyPr/>
          <a:lstStyle/>
          <a:p>
            <a:pPr algn="ctr"/>
            <a:r>
              <a:rPr lang="en-ZA" dirty="0" smtClean="0">
                <a:solidFill>
                  <a:schemeClr val="accent5"/>
                </a:solidFill>
              </a:rPr>
              <a:t>Opportunity to make a difference</a:t>
            </a:r>
            <a:endParaRPr lang="en-ZA" dirty="0">
              <a:solidFill>
                <a:schemeClr val="accent5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4511" y="2691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 smtClean="0">
                <a:solidFill>
                  <a:schemeClr val="accent5"/>
                </a:solidFill>
              </a:rPr>
              <a:t>Living Laboratory</a:t>
            </a:r>
            <a:endParaRPr lang="en-ZA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83" y="1594733"/>
            <a:ext cx="9873070" cy="49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6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5"/>
                </a:solidFill>
              </a:rPr>
              <a:t>Research funding available for</a:t>
            </a:r>
            <a:endParaRPr lang="en-ZA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 smtClean="0"/>
              <a:t>Improved management of non-perennial rivers – SW, GW, Geomorphic, Quality, Fauna, Aquatic components.</a:t>
            </a:r>
          </a:p>
          <a:p>
            <a:pPr lvl="1"/>
            <a:r>
              <a:rPr lang="en-ZA" dirty="0" smtClean="0"/>
              <a:t>Improved data collection</a:t>
            </a:r>
          </a:p>
          <a:p>
            <a:pPr lvl="1"/>
            <a:r>
              <a:rPr lang="en-ZA" dirty="0" smtClean="0"/>
              <a:t>Conceptual models of interactions</a:t>
            </a:r>
          </a:p>
          <a:p>
            <a:pPr lvl="1"/>
            <a:r>
              <a:rPr lang="en-ZA" dirty="0" smtClean="0"/>
              <a:t>Assist regulators to manage non-perennial river systems.</a:t>
            </a:r>
          </a:p>
          <a:p>
            <a:pPr lvl="1"/>
            <a:endParaRPr lang="en-ZA" dirty="0" smtClean="0"/>
          </a:p>
          <a:p>
            <a:r>
              <a:rPr lang="en-ZA" dirty="0" smtClean="0"/>
              <a:t>To improve </a:t>
            </a:r>
            <a:r>
              <a:rPr lang="en-ZA" dirty="0"/>
              <a:t>understanding of flow of water through </a:t>
            </a:r>
            <a:r>
              <a:rPr lang="en-ZA" dirty="0" err="1" smtClean="0"/>
              <a:t>Nuwejaars</a:t>
            </a:r>
            <a:r>
              <a:rPr lang="en-ZA" dirty="0" smtClean="0"/>
              <a:t> catchment </a:t>
            </a:r>
            <a:r>
              <a:rPr lang="en-ZA" dirty="0"/>
              <a:t>– fresh water in upper catchment – becoming more saline towards the lower catchment. </a:t>
            </a:r>
            <a:endParaRPr lang="en-ZA" dirty="0" smtClean="0"/>
          </a:p>
          <a:p>
            <a:pPr lvl="1"/>
            <a:r>
              <a:rPr lang="en-ZA" dirty="0" smtClean="0"/>
              <a:t>How much water ?</a:t>
            </a:r>
          </a:p>
          <a:p>
            <a:pPr lvl="1"/>
            <a:r>
              <a:rPr lang="en-ZA" dirty="0" smtClean="0"/>
              <a:t>What quality ?</a:t>
            </a:r>
          </a:p>
          <a:p>
            <a:pPr lvl="1"/>
            <a:r>
              <a:rPr lang="en-ZA" dirty="0" smtClean="0"/>
              <a:t>How do we ensure sustainability?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4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5"/>
                </a:solidFill>
              </a:rPr>
              <a:t>What role of groundwater in water availability and quality ?</a:t>
            </a:r>
            <a:endParaRPr lang="en-ZA" dirty="0">
              <a:solidFill>
                <a:schemeClr val="accent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19" y="1623542"/>
            <a:ext cx="10300962" cy="5150481"/>
          </a:xfrm>
        </p:spPr>
      </p:pic>
    </p:spTree>
    <p:extLst>
      <p:ext uri="{BB962C8B-B14F-4D97-AF65-F5344CB8AC3E}">
        <p14:creationId xmlns:p14="http://schemas.microsoft.com/office/powerpoint/2010/main" val="8804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>
                <a:solidFill>
                  <a:schemeClr val="accent5"/>
                </a:solidFill>
              </a:rPr>
              <a:t>Electrical Resistivity Geophysical Survey</a:t>
            </a:r>
            <a:endParaRPr lang="en-ZA" dirty="0">
              <a:solidFill>
                <a:schemeClr val="accent5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2667"/>
            <a:ext cx="10515600" cy="4391377"/>
          </a:xfrm>
        </p:spPr>
      </p:pic>
      <p:cxnSp>
        <p:nvCxnSpPr>
          <p:cNvPr id="6" name="Straight Connector 5"/>
          <p:cNvCxnSpPr/>
          <p:nvPr/>
        </p:nvCxnSpPr>
        <p:spPr>
          <a:xfrm>
            <a:off x="7913511" y="3429000"/>
            <a:ext cx="11289" cy="1346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601" y="1587086"/>
            <a:ext cx="8702676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5434"/>
            <a:ext cx="4537184" cy="604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8" y="81198"/>
            <a:ext cx="5686325" cy="66250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1" y="0"/>
            <a:ext cx="514350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9" y="294178"/>
            <a:ext cx="4122666" cy="64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7" y="538842"/>
            <a:ext cx="4331153" cy="57748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2" y="538842"/>
            <a:ext cx="4335236" cy="57803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62" y="417285"/>
            <a:ext cx="4422322" cy="58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3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21145" r="16378"/>
          <a:stretch/>
        </p:blipFill>
        <p:spPr>
          <a:xfrm>
            <a:off x="4069636" y="244343"/>
            <a:ext cx="4052728" cy="63604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6984" b="15201"/>
          <a:stretch/>
        </p:blipFill>
        <p:spPr>
          <a:xfrm>
            <a:off x="195882" y="291700"/>
            <a:ext cx="4183236" cy="63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54" y="1675625"/>
            <a:ext cx="614969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6" y="0"/>
            <a:ext cx="9692328" cy="685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36" y="-1"/>
            <a:ext cx="9692328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337546" y="2930818"/>
            <a:ext cx="382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Local Investigations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0396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581</TotalTime>
  <Words>218</Words>
  <Application>Microsoft Office PowerPoint</Application>
  <PresentationFormat>Widescreen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Institute for Water Studies University of the Western Cape  Water in the Overberg: The intricate interplay between groundwater and surface water  25 Sep 2019</vt:lpstr>
      <vt:lpstr>Opportunity to make a difference</vt:lpstr>
      <vt:lpstr>Research funding available for</vt:lpstr>
      <vt:lpstr>What role of groundwater in water availability and quality ?</vt:lpstr>
      <vt:lpstr>Electrical Resistivity Geophysical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research</vt:lpstr>
      <vt:lpstr>Thank you</vt:lpstr>
    </vt:vector>
  </TitlesOfParts>
  <Company>University of the Western Cape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for Water Studies  Research Open Day</dc:title>
  <dc:creator>Jacon</dc:creator>
  <cp:lastModifiedBy>Jacon</cp:lastModifiedBy>
  <cp:revision>55</cp:revision>
  <cp:lastPrinted>2017-11-29T13:24:01Z</cp:lastPrinted>
  <dcterms:created xsi:type="dcterms:W3CDTF">2017-09-21T19:29:07Z</dcterms:created>
  <dcterms:modified xsi:type="dcterms:W3CDTF">2019-09-25T06:55:36Z</dcterms:modified>
</cp:coreProperties>
</file>